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1" r:id="rId1"/>
  </p:sldMasterIdLst>
  <p:notesMasterIdLst>
    <p:notesMasterId r:id="rId28"/>
  </p:notesMasterIdLst>
  <p:sldIdLst>
    <p:sldId id="343" r:id="rId2"/>
    <p:sldId id="355" r:id="rId3"/>
    <p:sldId id="326" r:id="rId4"/>
    <p:sldId id="328" r:id="rId5"/>
    <p:sldId id="329" r:id="rId6"/>
    <p:sldId id="341" r:id="rId7"/>
    <p:sldId id="356" r:id="rId8"/>
    <p:sldId id="357" r:id="rId9"/>
    <p:sldId id="359" r:id="rId10"/>
    <p:sldId id="358" r:id="rId11"/>
    <p:sldId id="360" r:id="rId12"/>
    <p:sldId id="361" r:id="rId13"/>
    <p:sldId id="362" r:id="rId14"/>
    <p:sldId id="363" r:id="rId15"/>
    <p:sldId id="364" r:id="rId16"/>
    <p:sldId id="365" r:id="rId17"/>
    <p:sldId id="366" r:id="rId18"/>
    <p:sldId id="369" r:id="rId19"/>
    <p:sldId id="367" r:id="rId20"/>
    <p:sldId id="368" r:id="rId21"/>
    <p:sldId id="370" r:id="rId22"/>
    <p:sldId id="331" r:id="rId23"/>
    <p:sldId id="332" r:id="rId24"/>
    <p:sldId id="334" r:id="rId25"/>
    <p:sldId id="335" r:id="rId26"/>
    <p:sldId id="336" r:id="rId27"/>
  </p:sldIdLst>
  <p:sldSz cx="9144000" cy="6858000" type="screen4x3"/>
  <p:notesSz cx="6669088" cy="9753600"/>
  <p:defaultTextStyle>
    <a:defPPr>
      <a:defRPr lang="de-DE"/>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98" autoAdjust="0"/>
    <p:restoredTop sz="90406" autoAdjust="0"/>
  </p:normalViewPr>
  <p:slideViewPr>
    <p:cSldViewPr>
      <p:cViewPr>
        <p:scale>
          <a:sx n="73" d="100"/>
          <a:sy n="73" d="100"/>
        </p:scale>
        <p:origin x="-1190" y="-139"/>
      </p:cViewPr>
      <p:guideLst>
        <p:guide orient="horz" pos="2160"/>
        <p:guide pos="2880"/>
      </p:guideLst>
    </p:cSldViewPr>
  </p:slideViewPr>
  <p:outlineViewPr>
    <p:cViewPr>
      <p:scale>
        <a:sx n="33" d="100"/>
        <a:sy n="33" d="100"/>
      </p:scale>
      <p:origin x="0" y="336"/>
    </p:cViewPr>
  </p:outlineViewPr>
  <p:notesTextViewPr>
    <p:cViewPr>
      <p:scale>
        <a:sx n="1" d="1"/>
        <a:sy n="1" d="1"/>
      </p:scale>
      <p:origin x="0" y="0"/>
    </p:cViewPr>
  </p:notesTextViewPr>
  <p:sorterViewPr>
    <p:cViewPr>
      <p:scale>
        <a:sx n="80" d="100"/>
        <a:sy n="80" d="100"/>
      </p:scale>
      <p:origin x="0" y="324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889250" cy="487363"/>
          </a:xfrm>
          <a:prstGeom prst="rect">
            <a:avLst/>
          </a:prstGeom>
        </p:spPr>
        <p:txBody>
          <a:bodyPr vert="horz" lIns="91440" tIns="45720" rIns="91440" bIns="45720" rtlCol="0"/>
          <a:lstStyle>
            <a:lvl1pPr algn="l">
              <a:defRPr sz="1200"/>
            </a:lvl1pPr>
          </a:lstStyle>
          <a:p>
            <a:endParaRPr lang="en-US"/>
          </a:p>
        </p:txBody>
      </p:sp>
      <p:sp>
        <p:nvSpPr>
          <p:cNvPr id="3" name="Datumsplatzhalter 2"/>
          <p:cNvSpPr>
            <a:spLocks noGrp="1"/>
          </p:cNvSpPr>
          <p:nvPr>
            <p:ph type="dt" idx="1"/>
          </p:nvPr>
        </p:nvSpPr>
        <p:spPr>
          <a:xfrm>
            <a:off x="3778250" y="0"/>
            <a:ext cx="2889250" cy="487363"/>
          </a:xfrm>
          <a:prstGeom prst="rect">
            <a:avLst/>
          </a:prstGeom>
        </p:spPr>
        <p:txBody>
          <a:bodyPr vert="horz" lIns="91440" tIns="45720" rIns="91440" bIns="45720" rtlCol="0"/>
          <a:lstStyle>
            <a:lvl1pPr algn="r">
              <a:defRPr sz="1200"/>
            </a:lvl1pPr>
          </a:lstStyle>
          <a:p>
            <a:fld id="{B0A5BC71-CAA8-4ED5-821B-F0A86A20B0BC}" type="datetimeFigureOut">
              <a:rPr lang="en-US" smtClean="0"/>
              <a:t>4/27/2018</a:t>
            </a:fld>
            <a:endParaRPr lang="en-US"/>
          </a:p>
        </p:txBody>
      </p:sp>
      <p:sp>
        <p:nvSpPr>
          <p:cNvPr id="4" name="Folienbildplatzhalter 3"/>
          <p:cNvSpPr>
            <a:spLocks noGrp="1" noRot="1" noChangeAspect="1"/>
          </p:cNvSpPr>
          <p:nvPr>
            <p:ph type="sldImg" idx="2"/>
          </p:nvPr>
        </p:nvSpPr>
        <p:spPr>
          <a:xfrm>
            <a:off x="896938" y="731838"/>
            <a:ext cx="4875212" cy="3657600"/>
          </a:xfrm>
          <a:prstGeom prst="rect">
            <a:avLst/>
          </a:prstGeom>
          <a:noFill/>
          <a:ln w="12700">
            <a:solidFill>
              <a:prstClr val="black"/>
            </a:solidFill>
          </a:ln>
        </p:spPr>
        <p:txBody>
          <a:bodyPr vert="horz" lIns="91440" tIns="45720" rIns="91440" bIns="45720" rtlCol="0" anchor="ctr"/>
          <a:lstStyle/>
          <a:p>
            <a:endParaRPr lang="en-US"/>
          </a:p>
        </p:txBody>
      </p:sp>
      <p:sp>
        <p:nvSpPr>
          <p:cNvPr id="5" name="Notizenplatzhalter 4"/>
          <p:cNvSpPr>
            <a:spLocks noGrp="1"/>
          </p:cNvSpPr>
          <p:nvPr>
            <p:ph type="body" sz="quarter" idx="3"/>
          </p:nvPr>
        </p:nvSpPr>
        <p:spPr>
          <a:xfrm>
            <a:off x="666750" y="4632325"/>
            <a:ext cx="5335588" cy="4389438"/>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6" name="Fußzeilenplatzhalter 5"/>
          <p:cNvSpPr>
            <a:spLocks noGrp="1"/>
          </p:cNvSpPr>
          <p:nvPr>
            <p:ph type="ftr" sz="quarter" idx="4"/>
          </p:nvPr>
        </p:nvSpPr>
        <p:spPr>
          <a:xfrm>
            <a:off x="0" y="9264650"/>
            <a:ext cx="2889250" cy="487363"/>
          </a:xfrm>
          <a:prstGeom prst="rect">
            <a:avLst/>
          </a:prstGeom>
        </p:spPr>
        <p:txBody>
          <a:bodyPr vert="horz" lIns="91440" tIns="45720" rIns="91440" bIns="45720" rtlCol="0" anchor="b"/>
          <a:lstStyle>
            <a:lvl1pPr algn="l">
              <a:defRPr sz="1200"/>
            </a:lvl1pPr>
          </a:lstStyle>
          <a:p>
            <a:endParaRPr lang="en-US"/>
          </a:p>
        </p:txBody>
      </p:sp>
      <p:sp>
        <p:nvSpPr>
          <p:cNvPr id="7" name="Foliennummernplatzhalter 6"/>
          <p:cNvSpPr>
            <a:spLocks noGrp="1"/>
          </p:cNvSpPr>
          <p:nvPr>
            <p:ph type="sldNum" sz="quarter" idx="5"/>
          </p:nvPr>
        </p:nvSpPr>
        <p:spPr>
          <a:xfrm>
            <a:off x="3778250" y="9264650"/>
            <a:ext cx="2889250" cy="487363"/>
          </a:xfrm>
          <a:prstGeom prst="rect">
            <a:avLst/>
          </a:prstGeom>
        </p:spPr>
        <p:txBody>
          <a:bodyPr vert="horz" lIns="91440" tIns="45720" rIns="91440" bIns="45720" rtlCol="0" anchor="b"/>
          <a:lstStyle>
            <a:lvl1pPr algn="r">
              <a:defRPr sz="1200"/>
            </a:lvl1pPr>
          </a:lstStyle>
          <a:p>
            <a:fld id="{3B773431-5260-4650-8F17-163EA17A94ED}" type="slidenum">
              <a:rPr lang="en-US" smtClean="0"/>
              <a:t>‹Nr.›</a:t>
            </a:fld>
            <a:endParaRPr lang="en-US"/>
          </a:p>
        </p:txBody>
      </p:sp>
    </p:spTree>
    <p:extLst>
      <p:ext uri="{BB962C8B-B14F-4D97-AF65-F5344CB8AC3E}">
        <p14:creationId xmlns:p14="http://schemas.microsoft.com/office/powerpoint/2010/main" val="36634166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1031"/>
          <p:cNvSpPr>
            <a:spLocks noGrp="1" noChangeArrowheads="1"/>
          </p:cNvSpPr>
          <p:nvPr>
            <p:ph type="sldNum" sz="quarter" idx="5"/>
          </p:nvPr>
        </p:nvSpPr>
        <p:spPr>
          <a:noFill/>
        </p:spPr>
        <p:txBody>
          <a:bodyPr/>
          <a:lstStyle>
            <a:lvl1pPr defTabSz="900600">
              <a:spcBef>
                <a:spcPct val="30000"/>
              </a:spcBef>
              <a:defRPr sz="1200">
                <a:solidFill>
                  <a:schemeClr val="tx1"/>
                </a:solidFill>
                <a:latin typeface="Arial" pitchFamily="34" charset="0"/>
              </a:defRPr>
            </a:lvl1pPr>
            <a:lvl2pPr marL="729205" indent="-280464" defTabSz="900600">
              <a:spcBef>
                <a:spcPct val="30000"/>
              </a:spcBef>
              <a:defRPr sz="1200">
                <a:solidFill>
                  <a:schemeClr val="tx1"/>
                </a:solidFill>
                <a:latin typeface="Arial" pitchFamily="34" charset="0"/>
              </a:defRPr>
            </a:lvl2pPr>
            <a:lvl3pPr marL="1121855" indent="-224371" defTabSz="900600">
              <a:spcBef>
                <a:spcPct val="30000"/>
              </a:spcBef>
              <a:defRPr sz="1200">
                <a:solidFill>
                  <a:schemeClr val="tx1"/>
                </a:solidFill>
                <a:latin typeface="Arial" pitchFamily="34" charset="0"/>
              </a:defRPr>
            </a:lvl3pPr>
            <a:lvl4pPr marL="1570596" indent="-224371" defTabSz="900600">
              <a:spcBef>
                <a:spcPct val="30000"/>
              </a:spcBef>
              <a:defRPr sz="1200">
                <a:solidFill>
                  <a:schemeClr val="tx1"/>
                </a:solidFill>
                <a:latin typeface="Arial" pitchFamily="34" charset="0"/>
              </a:defRPr>
            </a:lvl4pPr>
            <a:lvl5pPr marL="2019338" indent="-224371" defTabSz="900600">
              <a:spcBef>
                <a:spcPct val="30000"/>
              </a:spcBef>
              <a:defRPr sz="1200">
                <a:solidFill>
                  <a:schemeClr val="tx1"/>
                </a:solidFill>
                <a:latin typeface="Arial" pitchFamily="34" charset="0"/>
              </a:defRPr>
            </a:lvl5pPr>
            <a:lvl6pPr marL="2468080" indent="-224371" defTabSz="900600" eaLnBrk="0" fontAlgn="base" hangingPunct="0">
              <a:spcBef>
                <a:spcPct val="30000"/>
              </a:spcBef>
              <a:spcAft>
                <a:spcPct val="0"/>
              </a:spcAft>
              <a:defRPr sz="1200">
                <a:solidFill>
                  <a:schemeClr val="tx1"/>
                </a:solidFill>
                <a:latin typeface="Arial" pitchFamily="34" charset="0"/>
              </a:defRPr>
            </a:lvl6pPr>
            <a:lvl7pPr marL="2916822" indent="-224371" defTabSz="900600" eaLnBrk="0" fontAlgn="base" hangingPunct="0">
              <a:spcBef>
                <a:spcPct val="30000"/>
              </a:spcBef>
              <a:spcAft>
                <a:spcPct val="0"/>
              </a:spcAft>
              <a:defRPr sz="1200">
                <a:solidFill>
                  <a:schemeClr val="tx1"/>
                </a:solidFill>
                <a:latin typeface="Arial" pitchFamily="34" charset="0"/>
              </a:defRPr>
            </a:lvl7pPr>
            <a:lvl8pPr marL="3365564" indent="-224371" defTabSz="900600" eaLnBrk="0" fontAlgn="base" hangingPunct="0">
              <a:spcBef>
                <a:spcPct val="30000"/>
              </a:spcBef>
              <a:spcAft>
                <a:spcPct val="0"/>
              </a:spcAft>
              <a:defRPr sz="1200">
                <a:solidFill>
                  <a:schemeClr val="tx1"/>
                </a:solidFill>
                <a:latin typeface="Arial" pitchFamily="34" charset="0"/>
              </a:defRPr>
            </a:lvl8pPr>
            <a:lvl9pPr marL="3814305" indent="-224371" defTabSz="900600" eaLnBrk="0" fontAlgn="base" hangingPunct="0">
              <a:spcBef>
                <a:spcPct val="30000"/>
              </a:spcBef>
              <a:spcAft>
                <a:spcPct val="0"/>
              </a:spcAft>
              <a:defRPr sz="1200">
                <a:solidFill>
                  <a:schemeClr val="tx1"/>
                </a:solidFill>
                <a:latin typeface="Arial" pitchFamily="34" charset="0"/>
              </a:defRPr>
            </a:lvl9pPr>
          </a:lstStyle>
          <a:p>
            <a:pPr>
              <a:spcBef>
                <a:spcPct val="0"/>
              </a:spcBef>
            </a:pPr>
            <a:fld id="{D550AB57-C76D-45F4-87A5-F0D8611D283C}" type="slidenum">
              <a:rPr lang="de-DE" altLang="de-DE" smtClean="0">
                <a:latin typeface="Times New Roman" pitchFamily="18" charset="0"/>
              </a:rPr>
              <a:pPr>
                <a:spcBef>
                  <a:spcPct val="0"/>
                </a:spcBef>
              </a:pPr>
              <a:t>1</a:t>
            </a:fld>
            <a:endParaRPr lang="de-DE" altLang="de-DE" smtClean="0">
              <a:latin typeface="Times New Roman" pitchFamily="18" charset="0"/>
            </a:endParaRPr>
          </a:p>
        </p:txBody>
      </p:sp>
      <p:sp>
        <p:nvSpPr>
          <p:cNvPr id="75779" name="Rectangle 2"/>
          <p:cNvSpPr>
            <a:spLocks noGrp="1" noRot="1" noChangeAspect="1" noChangeArrowheads="1" noTextEdit="1"/>
          </p:cNvSpPr>
          <p:nvPr>
            <p:ph type="sldImg"/>
          </p:nvPr>
        </p:nvSpPr>
        <p:spPr>
          <a:ln/>
        </p:spPr>
      </p:sp>
      <p:sp>
        <p:nvSpPr>
          <p:cNvPr id="75780" name="Rectangle 4"/>
          <p:cNvSpPr>
            <a:spLocks noGrp="1" noChangeArrowheads="1"/>
          </p:cNvSpPr>
          <p:nvPr>
            <p:ph type="body" idx="1"/>
          </p:nvPr>
        </p:nvSpPr>
        <p:spPr>
          <a:xfrm>
            <a:off x="889212" y="4656447"/>
            <a:ext cx="4890665" cy="4356890"/>
          </a:xfrm>
          <a:noFill/>
        </p:spPr>
        <p:txBody>
          <a:bodyPr/>
          <a:lstStyle/>
          <a:p>
            <a:pPr eaLnBrk="1" hangingPunct="1"/>
            <a:r>
              <a:rPr lang="de-DE" altLang="de-DE" smtClean="0">
                <a:latin typeface="Arial" pitchFamily="34" charset="0"/>
              </a:rPr>
              <a:t>Final slide - suggestion 2</a:t>
            </a:r>
          </a:p>
          <a:p>
            <a:pPr eaLnBrk="1" hangingPunct="1"/>
            <a:endParaRPr lang="de-DE" altLang="de-DE" smtClean="0">
              <a:latin typeface="Arial" pitchFamily="34" charset="0"/>
            </a:endParaRPr>
          </a:p>
          <a:p>
            <a:pPr eaLnBrk="1" hangingPunct="1"/>
            <a:r>
              <a:rPr lang="de-DE" altLang="de-DE" smtClean="0">
                <a:latin typeface="Arial" pitchFamily="34" charset="0"/>
              </a:rPr>
              <a:t>Think about showing your E-mail address here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Verlauf</a:t>
            </a:r>
            <a:r>
              <a:rPr lang="de-DE" baseline="0" dirty="0" smtClean="0"/>
              <a:t> der Gesamtozonjahresmittel über </a:t>
            </a:r>
            <a:r>
              <a:rPr lang="de-DE" baseline="0" dirty="0" err="1" smtClean="0"/>
              <a:t>Hohenpeissenberg</a:t>
            </a:r>
            <a:r>
              <a:rPr lang="de-DE" baseline="0" dirty="0" smtClean="0"/>
              <a:t>. Schwarze Kurve: Messungen, Graue Kurve: Rekonstruktion durch linear Regression mit Haupteinflussfaktoren. Links: Stratosphärischer Chlorgehalt als Maß für FCKWs (rot). Rechts: Lineare Trends mit Knick 1997 als Maß für den FCKW Effekt.</a:t>
            </a:r>
          </a:p>
          <a:p>
            <a:r>
              <a:rPr lang="de-DE" baseline="0" dirty="0" smtClean="0"/>
              <a:t>Die weiteren Einflussfaktoren sind gleich: QBO = zweijährige Schwingung der Winde am Äquator, Arktische Oszillation für den troposphärischen „Wettereinfluss“, Aerosolgehalt der Stratosphäre und 11-jahriger Sonnenzyklus.</a:t>
            </a:r>
          </a:p>
          <a:p>
            <a:r>
              <a:rPr lang="de-DE" baseline="0" dirty="0" smtClean="0"/>
              <a:t>  </a:t>
            </a:r>
            <a:endParaRPr lang="en-US" dirty="0"/>
          </a:p>
        </p:txBody>
      </p:sp>
      <p:sp>
        <p:nvSpPr>
          <p:cNvPr id="4" name="Foliennummernplatzhalter 3"/>
          <p:cNvSpPr>
            <a:spLocks noGrp="1"/>
          </p:cNvSpPr>
          <p:nvPr>
            <p:ph type="sldNum" sz="quarter" idx="10"/>
          </p:nvPr>
        </p:nvSpPr>
        <p:spPr/>
        <p:txBody>
          <a:bodyPr/>
          <a:lstStyle/>
          <a:p>
            <a:fld id="{3B773431-5260-4650-8F17-163EA17A94ED}" type="slidenum">
              <a:rPr lang="en-US" smtClean="0"/>
              <a:t>4</a:t>
            </a:fld>
            <a:endParaRPr lang="en-US"/>
          </a:p>
        </p:txBody>
      </p:sp>
    </p:spTree>
    <p:extLst>
      <p:ext uri="{BB962C8B-B14F-4D97-AF65-F5344CB8AC3E}">
        <p14:creationId xmlns:p14="http://schemas.microsoft.com/office/powerpoint/2010/main" val="41646520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Jahresmittel von Ozon (links)</a:t>
            </a:r>
            <a:r>
              <a:rPr lang="de-DE" baseline="0" dirty="0" smtClean="0"/>
              <a:t> und Temperatur (rechts) in verschiedenen Höhen aus den </a:t>
            </a:r>
            <a:r>
              <a:rPr lang="de-DE" baseline="0" dirty="0" err="1" smtClean="0"/>
              <a:t>Hohenpeissenberger</a:t>
            </a:r>
            <a:r>
              <a:rPr lang="de-DE" baseline="0" dirty="0" smtClean="0"/>
              <a:t> Ozonsondierungen und </a:t>
            </a:r>
            <a:r>
              <a:rPr lang="de-DE" baseline="0" dirty="0" err="1" smtClean="0"/>
              <a:t>Lidarmessungen</a:t>
            </a:r>
            <a:r>
              <a:rPr lang="de-DE" baseline="0" dirty="0" smtClean="0"/>
              <a:t>.</a:t>
            </a:r>
          </a:p>
          <a:p>
            <a:r>
              <a:rPr lang="de-DE" baseline="0" dirty="0" smtClean="0"/>
              <a:t>Zum Vergleich sind globale Mittel aus weltweiten Satellitendaten und </a:t>
            </a:r>
            <a:r>
              <a:rPr lang="de-DE" baseline="0" dirty="0" err="1" smtClean="0"/>
              <a:t>Radiosondenaufstiegen</a:t>
            </a:r>
            <a:r>
              <a:rPr lang="de-DE" baseline="0" dirty="0" smtClean="0"/>
              <a:t> gezeigt (blau bzw. </a:t>
            </a:r>
            <a:r>
              <a:rPr lang="de-DE" baseline="0" dirty="0" err="1" smtClean="0"/>
              <a:t>magenta</a:t>
            </a:r>
            <a:r>
              <a:rPr lang="de-DE" baseline="0" dirty="0" smtClean="0"/>
              <a:t>). Grün: Ergebnisse der </a:t>
            </a:r>
            <a:r>
              <a:rPr lang="de-DE" baseline="0" dirty="0" err="1" smtClean="0"/>
              <a:t>Hohenpeissenberger</a:t>
            </a:r>
            <a:r>
              <a:rPr lang="de-DE" baseline="0" dirty="0" smtClean="0"/>
              <a:t> Messungen in Bodennähe. Ozon in 20 km Höhe verläuft ähnlich wie die Gesamtozonsäule: Abnahme durch FCKW bis Mitte der 1990er Jahre seitdem langsame Erholung. In 40 km Höhe ebenfalls deutliche Ozonabnahme bis Ende der 1990er, seither Erholung. Diese wird verstärkt durch die starke Abkühlung der Stratosphäre (siehe rechts oben, Ozonabbaureaktionen in der Gasphase laufen langsamer bei niedrigen Temperaturen). Zunehmendes CO2 kühlt vor allem die obere Stratosphäre stark ab (um 1 bis 2°C pro 10 Jahre!! CO2 strahlt Energie ins Weltall ab, und Treibhauseffekt reduziert </a:t>
            </a:r>
            <a:r>
              <a:rPr lang="de-DE" baseline="0" dirty="0" err="1" smtClean="0"/>
              <a:t>Wäremstrahlung</a:t>
            </a:r>
            <a:r>
              <a:rPr lang="de-DE" baseline="0" dirty="0" smtClean="0"/>
              <a:t> von unten). In der unteren Stratosphäre ebenfalls deutliche Abkühlung – komplexes Zusammenspiel zwischen CO2 Zunahme, </a:t>
            </a:r>
            <a:r>
              <a:rPr lang="de-DE" baseline="0" dirty="0" err="1" smtClean="0"/>
              <a:t>Ozonabbnahme</a:t>
            </a:r>
            <a:r>
              <a:rPr lang="de-DE" baseline="0" dirty="0" smtClean="0"/>
              <a:t>. Vulkanen. Methan/ Wasserdampf Änderungen. </a:t>
            </a:r>
          </a:p>
          <a:p>
            <a:r>
              <a:rPr lang="de-DE" baseline="0" dirty="0" smtClean="0"/>
              <a:t>Troposphäre: Ozonzunahme bis Ende der 1980er, dann gleichbleibend. (</a:t>
            </a:r>
            <a:r>
              <a:rPr lang="de-DE" baseline="0" dirty="0" err="1" smtClean="0"/>
              <a:t>Emissionminderungen</a:t>
            </a:r>
            <a:r>
              <a:rPr lang="de-DE" baseline="0" dirty="0" smtClean="0"/>
              <a:t>, Katalysatoren, </a:t>
            </a:r>
            <a:r>
              <a:rPr lang="de-DE" baseline="0" dirty="0" err="1" smtClean="0"/>
              <a:t>Kraftwerksentstickung</a:t>
            </a:r>
            <a:r>
              <a:rPr lang="de-DE" baseline="0" dirty="0" smtClean="0"/>
              <a:t>,  Zusammenbruch Ostblock). Starke Temperaturzunahme Ende der 1960er bis Anfang der 1990er. Seitdem etwas schwächer, folgt </a:t>
            </a:r>
            <a:r>
              <a:rPr lang="de-DE" baseline="0" smtClean="0"/>
              <a:t>aber der globalen Erwärmung.</a:t>
            </a:r>
            <a:endParaRPr lang="en-US" dirty="0"/>
          </a:p>
        </p:txBody>
      </p:sp>
      <p:sp>
        <p:nvSpPr>
          <p:cNvPr id="4" name="Foliennummernplatzhalter 3"/>
          <p:cNvSpPr>
            <a:spLocks noGrp="1"/>
          </p:cNvSpPr>
          <p:nvPr>
            <p:ph type="sldNum" sz="quarter" idx="10"/>
          </p:nvPr>
        </p:nvSpPr>
        <p:spPr/>
        <p:txBody>
          <a:bodyPr/>
          <a:lstStyle/>
          <a:p>
            <a:fld id="{3B773431-5260-4650-8F17-163EA17A94ED}" type="slidenum">
              <a:rPr lang="en-US" smtClean="0"/>
              <a:t>5</a:t>
            </a:fld>
            <a:endParaRPr lang="en-US"/>
          </a:p>
        </p:txBody>
      </p:sp>
    </p:spTree>
    <p:extLst>
      <p:ext uri="{BB962C8B-B14F-4D97-AF65-F5344CB8AC3E}">
        <p14:creationId xmlns:p14="http://schemas.microsoft.com/office/powerpoint/2010/main" val="5818922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el und Inhalt Pfeile">
    <p:spTree>
      <p:nvGrpSpPr>
        <p:cNvPr id="1" name=""/>
        <p:cNvGrpSpPr/>
        <p:nvPr/>
      </p:nvGrpSpPr>
      <p:grpSpPr>
        <a:xfrm>
          <a:off x="0" y="0"/>
          <a:ext cx="0" cy="0"/>
          <a:chOff x="0" y="0"/>
          <a:chExt cx="0" cy="0"/>
        </a:xfrm>
      </p:grpSpPr>
      <p:sp>
        <p:nvSpPr>
          <p:cNvPr id="2" name="Titel 1"/>
          <p:cNvSpPr>
            <a:spLocks noGrp="1"/>
          </p:cNvSpPr>
          <p:nvPr>
            <p:ph type="title"/>
          </p:nvPr>
        </p:nvSpPr>
        <p:spPr>
          <a:xfrm>
            <a:off x="1331641" y="404912"/>
            <a:ext cx="5112568" cy="431800"/>
          </a:xfrm>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15"/>
          <p:cNvSpPr>
            <a:spLocks noGrp="1" noChangeArrowheads="1"/>
          </p:cNvSpPr>
          <p:nvPr>
            <p:ph type="ftr" sz="quarter" idx="10"/>
          </p:nvPr>
        </p:nvSpPr>
        <p:spPr/>
        <p:txBody>
          <a:bodyPr/>
          <a:lstStyle>
            <a:lvl1pPr>
              <a:defRPr/>
            </a:lvl1pPr>
          </a:lstStyle>
          <a:p>
            <a:pPr>
              <a:defRPr/>
            </a:pPr>
            <a:r>
              <a:rPr lang="de-DE" dirty="0" smtClean="0"/>
              <a:t>FEHP - 05/2018</a:t>
            </a:r>
            <a:endParaRPr lang="de-DE" dirty="0"/>
          </a:p>
        </p:txBody>
      </p:sp>
      <p:sp>
        <p:nvSpPr>
          <p:cNvPr id="5" name="Foliennummernplatzhalter 1"/>
          <p:cNvSpPr>
            <a:spLocks noGrp="1"/>
          </p:cNvSpPr>
          <p:nvPr>
            <p:ph type="sldNum" sz="quarter" idx="11"/>
          </p:nvPr>
        </p:nvSpPr>
        <p:spPr/>
        <p:txBody>
          <a:bodyPr/>
          <a:lstStyle>
            <a:lvl1pPr>
              <a:defRPr/>
            </a:lvl1pPr>
          </a:lstStyle>
          <a:p>
            <a:pPr>
              <a:defRPr/>
            </a:pPr>
            <a:fld id="{342133D2-C10B-4EF2-9818-6934649FCB4B}" type="slidenum">
              <a:rPr lang="de-DE"/>
              <a:pPr>
                <a:defRPr/>
              </a:pPr>
              <a:t>‹Nr.›</a:t>
            </a:fld>
            <a:endParaRPr lang="de-DE" dirty="0"/>
          </a:p>
        </p:txBody>
      </p:sp>
    </p:spTree>
    <p:extLst>
      <p:ext uri="{BB962C8B-B14F-4D97-AF65-F5344CB8AC3E}">
        <p14:creationId xmlns:p14="http://schemas.microsoft.com/office/powerpoint/2010/main" val="2320389054"/>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15"/>
          <p:cNvSpPr>
            <a:spLocks noGrp="1" noChangeArrowheads="1"/>
          </p:cNvSpPr>
          <p:nvPr>
            <p:ph type="ftr" sz="quarter" idx="10"/>
          </p:nvPr>
        </p:nvSpPr>
        <p:spPr/>
        <p:txBody>
          <a:bodyPr/>
          <a:lstStyle>
            <a:lvl1pPr>
              <a:defRPr/>
            </a:lvl1pPr>
          </a:lstStyle>
          <a:p>
            <a:pPr>
              <a:defRPr/>
            </a:pPr>
            <a:r>
              <a:rPr lang="de-DE" dirty="0" smtClean="0"/>
              <a:t>FEHP - 05/2018</a:t>
            </a:r>
            <a:endParaRPr lang="de-DE" dirty="0"/>
          </a:p>
        </p:txBody>
      </p:sp>
      <p:sp>
        <p:nvSpPr>
          <p:cNvPr id="3" name="Foliennummernplatzhalter 1"/>
          <p:cNvSpPr>
            <a:spLocks noGrp="1"/>
          </p:cNvSpPr>
          <p:nvPr>
            <p:ph type="sldNum" sz="quarter" idx="11"/>
          </p:nvPr>
        </p:nvSpPr>
        <p:spPr/>
        <p:txBody>
          <a:bodyPr/>
          <a:lstStyle>
            <a:lvl1pPr>
              <a:defRPr/>
            </a:lvl1pPr>
          </a:lstStyle>
          <a:p>
            <a:pPr>
              <a:defRPr/>
            </a:pPr>
            <a:fld id="{CF087C22-B423-40F7-BA45-17C9A135A47A}" type="slidenum">
              <a:rPr lang="de-DE"/>
              <a:pPr>
                <a:defRPr/>
              </a:pPr>
              <a:t>‹Nr.›</a:t>
            </a:fld>
            <a:endParaRPr lang="de-DE" dirty="0"/>
          </a:p>
        </p:txBody>
      </p:sp>
    </p:spTree>
    <p:extLst>
      <p:ext uri="{BB962C8B-B14F-4D97-AF65-F5344CB8AC3E}">
        <p14:creationId xmlns:p14="http://schemas.microsoft.com/office/powerpoint/2010/main" val="177737506"/>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395288" y="1839913"/>
            <a:ext cx="8353425" cy="431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1028" name="Line 23"/>
          <p:cNvSpPr>
            <a:spLocks noChangeShapeType="1"/>
          </p:cNvSpPr>
          <p:nvPr/>
        </p:nvSpPr>
        <p:spPr bwMode="auto">
          <a:xfrm>
            <a:off x="244475" y="6495306"/>
            <a:ext cx="8613775" cy="0"/>
          </a:xfrm>
          <a:prstGeom prst="line">
            <a:avLst/>
          </a:prstGeom>
          <a:noFill/>
          <a:ln w="15240">
            <a:solidFill>
              <a:srgbClr val="2D4B9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pic>
        <p:nvPicPr>
          <p:cNvPr id="1029" name="Picture 28" descr="Bundesadler_klein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8775" y="6525344"/>
            <a:ext cx="317620" cy="296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12" descr="K:\Deutscher Wetterdienst\Corporate Design Aktuell\DWD-Logo-Komplett\20mm\RGB\Wortbildmarke mit Claim\bmp\Wortbildmarke-und-Claim-positiv-auf-weiss.bm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94475" y="188913"/>
            <a:ext cx="2295525"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Line 23"/>
          <p:cNvSpPr>
            <a:spLocks noChangeShapeType="1"/>
          </p:cNvSpPr>
          <p:nvPr/>
        </p:nvSpPr>
        <p:spPr bwMode="auto">
          <a:xfrm>
            <a:off x="244475" y="903288"/>
            <a:ext cx="8648700" cy="0"/>
          </a:xfrm>
          <a:prstGeom prst="line">
            <a:avLst/>
          </a:prstGeom>
          <a:noFill/>
          <a:ln w="25400">
            <a:solidFill>
              <a:srgbClr val="2D4B9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9" name="Rectangle 15"/>
          <p:cNvSpPr>
            <a:spLocks noGrp="1" noChangeArrowheads="1"/>
          </p:cNvSpPr>
          <p:nvPr>
            <p:ph type="ftr" sz="quarter" idx="3"/>
          </p:nvPr>
        </p:nvSpPr>
        <p:spPr>
          <a:xfrm>
            <a:off x="4572000" y="6525468"/>
            <a:ext cx="3709988" cy="215900"/>
          </a:xfrm>
          <a:prstGeom prst="rect">
            <a:avLst/>
          </a:prstGeom>
          <a:ln/>
        </p:spPr>
        <p:txBody>
          <a:bodyPr vert="horz" wrap="square" lIns="91440" tIns="45720" rIns="91440" bIns="45720" numCol="1" anchor="ctr" anchorCtr="0" compatLnSpc="1">
            <a:prstTxWarp prst="textNoShape">
              <a:avLst/>
            </a:prstTxWarp>
          </a:bodyPr>
          <a:lstStyle>
            <a:lvl1pPr algn="r">
              <a:defRPr sz="1000" dirty="0" smtClean="0"/>
            </a:lvl1pPr>
          </a:lstStyle>
          <a:p>
            <a:pPr>
              <a:defRPr/>
            </a:pPr>
            <a:r>
              <a:rPr lang="de-DE" dirty="0" smtClean="0"/>
              <a:t>FEHP – 05/2018</a:t>
            </a:r>
            <a:endParaRPr lang="de-DE" dirty="0"/>
          </a:p>
        </p:txBody>
      </p:sp>
      <p:sp>
        <p:nvSpPr>
          <p:cNvPr id="20" name="Foliennummernplatzhalter 1"/>
          <p:cNvSpPr>
            <a:spLocks noGrp="1"/>
          </p:cNvSpPr>
          <p:nvPr>
            <p:ph type="sldNum" sz="quarter" idx="4"/>
          </p:nvPr>
        </p:nvSpPr>
        <p:spPr>
          <a:xfrm>
            <a:off x="8283575" y="6525468"/>
            <a:ext cx="465138" cy="215900"/>
          </a:xfrm>
          <a:prstGeom prst="rect">
            <a:avLst/>
          </a:prstGeom>
        </p:spPr>
        <p:txBody>
          <a:bodyPr lIns="0" tIns="0" rIns="0" bIns="0" anchor="ctr" anchorCtr="0"/>
          <a:lstStyle>
            <a:lvl1pPr algn="r">
              <a:defRPr sz="1000"/>
            </a:lvl1pPr>
          </a:lstStyle>
          <a:p>
            <a:pPr>
              <a:defRPr/>
            </a:pPr>
            <a:fld id="{151E4CC5-4DDE-4EFB-9DFE-12D1966D311B}" type="slidenum">
              <a:rPr lang="de-DE"/>
              <a:pPr>
                <a:defRPr/>
              </a:pPr>
              <a:t>‹Nr.›</a:t>
            </a:fld>
            <a:endParaRPr lang="de-DE" dirty="0"/>
          </a:p>
        </p:txBody>
      </p:sp>
      <p:sp>
        <p:nvSpPr>
          <p:cNvPr id="1026" name="Rectangle 2"/>
          <p:cNvSpPr>
            <a:spLocks noGrp="1" noChangeArrowheads="1"/>
          </p:cNvSpPr>
          <p:nvPr>
            <p:ph type="title"/>
          </p:nvPr>
        </p:nvSpPr>
        <p:spPr bwMode="auto">
          <a:xfrm>
            <a:off x="1331640" y="404912"/>
            <a:ext cx="5112568"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p>
            <a:pPr lvl="0"/>
            <a:r>
              <a:rPr lang="de-DE" dirty="0" smtClean="0"/>
              <a:t>Folienmasterformat durch Klicken bearbeiten</a:t>
            </a:r>
          </a:p>
        </p:txBody>
      </p:sp>
      <p:pic>
        <p:nvPicPr>
          <p:cNvPr id="10" name="Picture 2"/>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38549" y="141663"/>
            <a:ext cx="873026" cy="644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59" r:id="rId1"/>
    <p:sldLayoutId id="2147483762" r:id="rId2"/>
  </p:sldLayoutIdLst>
  <p:transition>
    <p:fade/>
  </p:transition>
  <p:timing>
    <p:tnLst>
      <p:par>
        <p:cTn id="1" dur="indefinite" restart="never" nodeType="tmRoot"/>
      </p:par>
    </p:tnLst>
  </p:timing>
  <p:hf hdr="0" dt="0"/>
  <p:txStyles>
    <p:titleStyle>
      <a:lvl1pPr algn="l" rtl="0" eaLnBrk="1" fontAlgn="base" hangingPunct="1">
        <a:spcBef>
          <a:spcPct val="0"/>
        </a:spcBef>
        <a:spcAft>
          <a:spcPct val="0"/>
        </a:spcAft>
        <a:defRPr sz="2400" b="1">
          <a:solidFill>
            <a:schemeClr val="tx2"/>
          </a:solidFill>
          <a:latin typeface="+mj-lt"/>
          <a:ea typeface="+mj-ea"/>
          <a:cs typeface="+mj-cs"/>
        </a:defRPr>
      </a:lvl1pPr>
      <a:lvl2pPr algn="l" rtl="0" eaLnBrk="1" fontAlgn="base" hangingPunct="1">
        <a:spcBef>
          <a:spcPct val="0"/>
        </a:spcBef>
        <a:spcAft>
          <a:spcPct val="0"/>
        </a:spcAft>
        <a:defRPr sz="2400" b="1">
          <a:solidFill>
            <a:schemeClr val="tx2"/>
          </a:solidFill>
          <a:latin typeface="Arial" charset="0"/>
        </a:defRPr>
      </a:lvl2pPr>
      <a:lvl3pPr algn="l" rtl="0" eaLnBrk="1" fontAlgn="base" hangingPunct="1">
        <a:spcBef>
          <a:spcPct val="0"/>
        </a:spcBef>
        <a:spcAft>
          <a:spcPct val="0"/>
        </a:spcAft>
        <a:defRPr sz="2400" b="1">
          <a:solidFill>
            <a:schemeClr val="tx2"/>
          </a:solidFill>
          <a:latin typeface="Arial" charset="0"/>
        </a:defRPr>
      </a:lvl3pPr>
      <a:lvl4pPr algn="l" rtl="0" eaLnBrk="1" fontAlgn="base" hangingPunct="1">
        <a:spcBef>
          <a:spcPct val="0"/>
        </a:spcBef>
        <a:spcAft>
          <a:spcPct val="0"/>
        </a:spcAft>
        <a:defRPr sz="2400" b="1">
          <a:solidFill>
            <a:schemeClr val="tx2"/>
          </a:solidFill>
          <a:latin typeface="Arial" charset="0"/>
        </a:defRPr>
      </a:lvl4pPr>
      <a:lvl5pPr algn="l" rtl="0" eaLnBrk="1" fontAlgn="base" hangingPunct="1">
        <a:spcBef>
          <a:spcPct val="0"/>
        </a:spcBef>
        <a:spcAft>
          <a:spcPct val="0"/>
        </a:spcAft>
        <a:defRPr sz="2400" b="1">
          <a:solidFill>
            <a:schemeClr val="tx2"/>
          </a:solidFill>
          <a:latin typeface="Arial" charset="0"/>
        </a:defRPr>
      </a:lvl5pPr>
      <a:lvl6pPr marL="457200" algn="l" rtl="0" eaLnBrk="1" fontAlgn="base" hangingPunct="1">
        <a:spcBef>
          <a:spcPct val="0"/>
        </a:spcBef>
        <a:spcAft>
          <a:spcPct val="0"/>
        </a:spcAft>
        <a:defRPr sz="2400" b="1">
          <a:solidFill>
            <a:schemeClr val="accent1"/>
          </a:solidFill>
          <a:latin typeface="Arial" charset="0"/>
        </a:defRPr>
      </a:lvl6pPr>
      <a:lvl7pPr marL="914400" algn="l" rtl="0" eaLnBrk="1" fontAlgn="base" hangingPunct="1">
        <a:spcBef>
          <a:spcPct val="0"/>
        </a:spcBef>
        <a:spcAft>
          <a:spcPct val="0"/>
        </a:spcAft>
        <a:defRPr sz="2400" b="1">
          <a:solidFill>
            <a:schemeClr val="accent1"/>
          </a:solidFill>
          <a:latin typeface="Arial" charset="0"/>
        </a:defRPr>
      </a:lvl7pPr>
      <a:lvl8pPr marL="1371600" algn="l" rtl="0" eaLnBrk="1" fontAlgn="base" hangingPunct="1">
        <a:spcBef>
          <a:spcPct val="0"/>
        </a:spcBef>
        <a:spcAft>
          <a:spcPct val="0"/>
        </a:spcAft>
        <a:defRPr sz="2400" b="1">
          <a:solidFill>
            <a:schemeClr val="accent1"/>
          </a:solidFill>
          <a:latin typeface="Arial" charset="0"/>
        </a:defRPr>
      </a:lvl8pPr>
      <a:lvl9pPr marL="1828800" algn="l" rtl="0" eaLnBrk="1" fontAlgn="base" hangingPunct="1">
        <a:spcBef>
          <a:spcPct val="0"/>
        </a:spcBef>
        <a:spcAft>
          <a:spcPct val="0"/>
        </a:spcAft>
        <a:defRPr sz="2400" b="1">
          <a:solidFill>
            <a:schemeClr val="accent1"/>
          </a:solidFill>
          <a:latin typeface="Arial" charset="0"/>
        </a:defRPr>
      </a:lvl9pPr>
    </p:titleStyle>
    <p:bodyStyle>
      <a:lvl1pPr marL="352425" indent="-352425" algn="l" rtl="0" eaLnBrk="1" fontAlgn="base" hangingPunct="1">
        <a:spcBef>
          <a:spcPct val="40000"/>
        </a:spcBef>
        <a:spcAft>
          <a:spcPct val="0"/>
        </a:spcAft>
        <a:buClr>
          <a:schemeClr val="tx2"/>
        </a:buClr>
        <a:buSzPct val="95000"/>
        <a:buFont typeface="Wingdings" pitchFamily="2" charset="2"/>
        <a:buChar char="è"/>
        <a:defRPr>
          <a:solidFill>
            <a:schemeClr val="tx1"/>
          </a:solidFill>
          <a:latin typeface="+mn-lt"/>
          <a:ea typeface="+mn-ea"/>
          <a:cs typeface="+mn-cs"/>
        </a:defRPr>
      </a:lvl1pPr>
      <a:lvl2pPr marL="692150" indent="-260350" algn="l" rtl="0" eaLnBrk="1" fontAlgn="base" hangingPunct="1">
        <a:spcBef>
          <a:spcPct val="40000"/>
        </a:spcBef>
        <a:spcAft>
          <a:spcPct val="0"/>
        </a:spcAft>
        <a:buClr>
          <a:schemeClr val="tx2"/>
        </a:buClr>
        <a:buSzPct val="95000"/>
        <a:buFont typeface="Wingdings" pitchFamily="2" charset="2"/>
        <a:buChar char="è"/>
        <a:defRPr>
          <a:solidFill>
            <a:schemeClr val="tx1"/>
          </a:solidFill>
          <a:latin typeface="+mn-lt"/>
        </a:defRPr>
      </a:lvl2pPr>
      <a:lvl3pPr marL="1143000" indent="-228600" algn="l" rtl="0" eaLnBrk="1" fontAlgn="base" hangingPunct="1">
        <a:spcBef>
          <a:spcPct val="40000"/>
        </a:spcBef>
        <a:spcAft>
          <a:spcPct val="0"/>
        </a:spcAft>
        <a:buClr>
          <a:schemeClr val="tx2"/>
        </a:buClr>
        <a:buSzPct val="95000"/>
        <a:buFont typeface="Wingdings" pitchFamily="2" charset="2"/>
        <a:buChar char="è"/>
        <a:defRPr>
          <a:solidFill>
            <a:schemeClr val="tx1"/>
          </a:solidFill>
          <a:latin typeface="+mn-lt"/>
        </a:defRPr>
      </a:lvl3pPr>
      <a:lvl4pPr marL="1600200" indent="-228600" algn="l" rtl="0" eaLnBrk="1" fontAlgn="base" hangingPunct="1">
        <a:spcBef>
          <a:spcPct val="40000"/>
        </a:spcBef>
        <a:spcAft>
          <a:spcPct val="0"/>
        </a:spcAft>
        <a:buClr>
          <a:schemeClr val="tx2"/>
        </a:buClr>
        <a:buSzPct val="95000"/>
        <a:buFont typeface="Wingdings" pitchFamily="2" charset="2"/>
        <a:buChar char="è"/>
        <a:defRPr>
          <a:solidFill>
            <a:schemeClr val="tx1"/>
          </a:solidFill>
          <a:latin typeface="+mn-lt"/>
        </a:defRPr>
      </a:lvl4pPr>
      <a:lvl5pPr marL="2057400" indent="-228600" algn="l" rtl="0" eaLnBrk="1" fontAlgn="base" hangingPunct="1">
        <a:spcBef>
          <a:spcPct val="40000"/>
        </a:spcBef>
        <a:spcAft>
          <a:spcPct val="0"/>
        </a:spcAft>
        <a:buClr>
          <a:schemeClr val="tx2"/>
        </a:buClr>
        <a:buSzPct val="95000"/>
        <a:buFont typeface="Wingdings" pitchFamily="2" charset="2"/>
        <a:buChar char="è"/>
        <a:defRPr>
          <a:solidFill>
            <a:schemeClr val="tx1"/>
          </a:solidFill>
          <a:latin typeface="+mn-lt"/>
        </a:defRPr>
      </a:lvl5pPr>
      <a:lvl6pPr marL="2514600" indent="-228600" algn="l" rtl="0" eaLnBrk="1" fontAlgn="base" hangingPunct="1">
        <a:spcBef>
          <a:spcPct val="40000"/>
        </a:spcBef>
        <a:spcAft>
          <a:spcPct val="0"/>
        </a:spcAft>
        <a:buClr>
          <a:schemeClr val="accent1"/>
        </a:buClr>
        <a:buFont typeface="Wingdings" pitchFamily="2" charset="2"/>
        <a:buChar char="è"/>
        <a:defRPr>
          <a:solidFill>
            <a:schemeClr val="tx1"/>
          </a:solidFill>
          <a:latin typeface="+mn-lt"/>
        </a:defRPr>
      </a:lvl6pPr>
      <a:lvl7pPr marL="2971800" indent="-228600" algn="l" rtl="0" eaLnBrk="1" fontAlgn="base" hangingPunct="1">
        <a:spcBef>
          <a:spcPct val="40000"/>
        </a:spcBef>
        <a:spcAft>
          <a:spcPct val="0"/>
        </a:spcAft>
        <a:buClr>
          <a:schemeClr val="accent1"/>
        </a:buClr>
        <a:buFont typeface="Wingdings" pitchFamily="2" charset="2"/>
        <a:buChar char="è"/>
        <a:defRPr>
          <a:solidFill>
            <a:schemeClr val="tx1"/>
          </a:solidFill>
          <a:latin typeface="+mn-lt"/>
        </a:defRPr>
      </a:lvl7pPr>
      <a:lvl8pPr marL="3429000" indent="-228600" algn="l" rtl="0" eaLnBrk="1" fontAlgn="base" hangingPunct="1">
        <a:spcBef>
          <a:spcPct val="40000"/>
        </a:spcBef>
        <a:spcAft>
          <a:spcPct val="0"/>
        </a:spcAft>
        <a:buClr>
          <a:schemeClr val="accent1"/>
        </a:buClr>
        <a:buFont typeface="Wingdings" pitchFamily="2" charset="2"/>
        <a:buChar char="è"/>
        <a:defRPr>
          <a:solidFill>
            <a:schemeClr val="tx1"/>
          </a:solidFill>
          <a:latin typeface="+mn-lt"/>
        </a:defRPr>
      </a:lvl8pPr>
      <a:lvl9pPr marL="3886200" indent="-228600" algn="l" rtl="0" eaLnBrk="1" fontAlgn="base" hangingPunct="1">
        <a:spcBef>
          <a:spcPct val="40000"/>
        </a:spcBef>
        <a:spcAft>
          <a:spcPct val="0"/>
        </a:spcAft>
        <a:buClr>
          <a:schemeClr val="accent1"/>
        </a:buClr>
        <a:buFont typeface="Wingdings" pitchFamily="2" charset="2"/>
        <a:buChar char="è"/>
        <a:defRPr>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03" y="-27488"/>
            <a:ext cx="4588112" cy="6885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4100" y="3034765"/>
            <a:ext cx="4636412" cy="38194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 name="Gruppieren 7"/>
          <p:cNvGrpSpPr/>
          <p:nvPr/>
        </p:nvGrpSpPr>
        <p:grpSpPr>
          <a:xfrm>
            <a:off x="4201569" y="-6602"/>
            <a:ext cx="4958161" cy="3150330"/>
            <a:chOff x="2259969" y="5393998"/>
            <a:chExt cx="4958161" cy="3150330"/>
          </a:xfrm>
        </p:grpSpPr>
        <p:pic>
          <p:nvPicPr>
            <p:cNvPr id="9" name="Picture 9"/>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9645" r="8551" b="20687"/>
            <a:stretch/>
          </p:blipFill>
          <p:spPr bwMode="auto">
            <a:xfrm>
              <a:off x="2259969" y="5393998"/>
              <a:ext cx="3114267" cy="31399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Gerade Verbindung mit Pfeil 9"/>
            <p:cNvCxnSpPr>
              <a:stCxn id="9" idx="0"/>
            </p:cNvCxnSpPr>
            <p:nvPr/>
          </p:nvCxnSpPr>
          <p:spPr bwMode="auto">
            <a:xfrm>
              <a:off x="3817103" y="5393998"/>
              <a:ext cx="36881" cy="405033"/>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1" name="Picture 1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56799" y="5413193"/>
              <a:ext cx="2061331" cy="31311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5" name="Rectangle 2"/>
          <p:cNvSpPr txBox="1">
            <a:spLocks noChangeArrowheads="1"/>
          </p:cNvSpPr>
          <p:nvPr/>
        </p:nvSpPr>
        <p:spPr bwMode="auto">
          <a:xfrm>
            <a:off x="30914" y="2132856"/>
            <a:ext cx="7133374" cy="1152128"/>
          </a:xfrm>
          <a:prstGeom prst="rect">
            <a:avLst/>
          </a:prstGeom>
          <a:solidFill>
            <a:schemeClr val="bg1">
              <a:alpha val="66000"/>
            </a:schemeClr>
          </a:solidFill>
          <a:ln>
            <a:noFill/>
          </a:ln>
          <a:effectLst/>
          <a:extLst/>
        </p:spPr>
        <p:txBody>
          <a:bodyPr vert="horz" wrap="square" lIns="0" tIns="0" rIns="0" bIns="0" numCol="1" anchor="ctr" anchorCtr="0" compatLnSpc="1">
            <a:prstTxWarp prst="textNoShape">
              <a:avLst/>
            </a:prstTxWarp>
            <a:noAutofit/>
          </a:bodyPr>
          <a:lstStyle>
            <a:lvl1pPr algn="l" rtl="0" eaLnBrk="0" fontAlgn="base" hangingPunct="0">
              <a:spcBef>
                <a:spcPct val="0"/>
              </a:spcBef>
              <a:spcAft>
                <a:spcPct val="0"/>
              </a:spcAft>
              <a:defRPr sz="2400" b="1">
                <a:solidFill>
                  <a:schemeClr val="tx2"/>
                </a:solidFill>
                <a:latin typeface="+mj-lt"/>
                <a:ea typeface="+mj-ea"/>
                <a:cs typeface="+mj-cs"/>
              </a:defRPr>
            </a:lvl1pPr>
            <a:lvl2pPr algn="l" rtl="0" eaLnBrk="0" fontAlgn="base" hangingPunct="0">
              <a:spcBef>
                <a:spcPct val="0"/>
              </a:spcBef>
              <a:spcAft>
                <a:spcPct val="0"/>
              </a:spcAft>
              <a:defRPr sz="2400" b="1">
                <a:solidFill>
                  <a:schemeClr val="tx2"/>
                </a:solidFill>
                <a:latin typeface="Arial" charset="0"/>
              </a:defRPr>
            </a:lvl2pPr>
            <a:lvl3pPr algn="l" rtl="0" eaLnBrk="0" fontAlgn="base" hangingPunct="0">
              <a:spcBef>
                <a:spcPct val="0"/>
              </a:spcBef>
              <a:spcAft>
                <a:spcPct val="0"/>
              </a:spcAft>
              <a:defRPr sz="2400" b="1">
                <a:solidFill>
                  <a:schemeClr val="tx2"/>
                </a:solidFill>
                <a:latin typeface="Arial" charset="0"/>
              </a:defRPr>
            </a:lvl3pPr>
            <a:lvl4pPr algn="l" rtl="0" eaLnBrk="0" fontAlgn="base" hangingPunct="0">
              <a:spcBef>
                <a:spcPct val="0"/>
              </a:spcBef>
              <a:spcAft>
                <a:spcPct val="0"/>
              </a:spcAft>
              <a:defRPr sz="2400" b="1">
                <a:solidFill>
                  <a:schemeClr val="tx2"/>
                </a:solidFill>
                <a:latin typeface="Arial" charset="0"/>
              </a:defRPr>
            </a:lvl4pPr>
            <a:lvl5pPr algn="l" rtl="0" eaLnBrk="0" fontAlgn="base" hangingPunct="0">
              <a:spcBef>
                <a:spcPct val="0"/>
              </a:spcBef>
              <a:spcAft>
                <a:spcPct val="0"/>
              </a:spcAft>
              <a:defRPr sz="2400" b="1">
                <a:solidFill>
                  <a:schemeClr val="tx2"/>
                </a:solidFill>
                <a:latin typeface="Arial" charset="0"/>
              </a:defRPr>
            </a:lvl5pPr>
            <a:lvl6pPr marL="457200" algn="l" rtl="0" eaLnBrk="0" fontAlgn="base" hangingPunct="0">
              <a:spcBef>
                <a:spcPct val="0"/>
              </a:spcBef>
              <a:spcAft>
                <a:spcPct val="0"/>
              </a:spcAft>
              <a:defRPr sz="2400" b="1">
                <a:solidFill>
                  <a:schemeClr val="accent1"/>
                </a:solidFill>
                <a:latin typeface="Arial" charset="0"/>
              </a:defRPr>
            </a:lvl6pPr>
            <a:lvl7pPr marL="914400" algn="l" rtl="0" eaLnBrk="0" fontAlgn="base" hangingPunct="0">
              <a:spcBef>
                <a:spcPct val="0"/>
              </a:spcBef>
              <a:spcAft>
                <a:spcPct val="0"/>
              </a:spcAft>
              <a:defRPr sz="2400" b="1">
                <a:solidFill>
                  <a:schemeClr val="accent1"/>
                </a:solidFill>
                <a:latin typeface="Arial" charset="0"/>
              </a:defRPr>
            </a:lvl7pPr>
            <a:lvl8pPr marL="1371600" algn="l" rtl="0" eaLnBrk="0" fontAlgn="base" hangingPunct="0">
              <a:spcBef>
                <a:spcPct val="0"/>
              </a:spcBef>
              <a:spcAft>
                <a:spcPct val="0"/>
              </a:spcAft>
              <a:defRPr sz="2400" b="1">
                <a:solidFill>
                  <a:schemeClr val="accent1"/>
                </a:solidFill>
                <a:latin typeface="Arial" charset="0"/>
              </a:defRPr>
            </a:lvl8pPr>
            <a:lvl9pPr marL="1828800" algn="l" rtl="0" eaLnBrk="0" fontAlgn="base" hangingPunct="0">
              <a:spcBef>
                <a:spcPct val="0"/>
              </a:spcBef>
              <a:spcAft>
                <a:spcPct val="0"/>
              </a:spcAft>
              <a:defRPr sz="2400" b="1">
                <a:solidFill>
                  <a:schemeClr val="accent1"/>
                </a:solidFill>
                <a:latin typeface="Arial" charset="0"/>
              </a:defRPr>
            </a:lvl9pPr>
          </a:lstStyle>
          <a:p>
            <a:pPr algn="ctr"/>
            <a:r>
              <a:rPr lang="en-US" altLang="en-US" kern="0" dirty="0" smtClean="0"/>
              <a:t/>
            </a:r>
            <a:br>
              <a:rPr lang="en-US" altLang="en-US" kern="0" dirty="0" smtClean="0"/>
            </a:br>
            <a:r>
              <a:rPr lang="en-US" altLang="en-US" kern="0" dirty="0" smtClean="0"/>
              <a:t/>
            </a:r>
            <a:br>
              <a:rPr lang="en-US" altLang="en-US" kern="0" dirty="0" smtClean="0"/>
            </a:br>
            <a:r>
              <a:rPr lang="en-US" altLang="en-US" kern="0" dirty="0" smtClean="0"/>
              <a:t/>
            </a:r>
            <a:br>
              <a:rPr lang="en-US" altLang="en-US" kern="0" dirty="0" smtClean="0"/>
            </a:br>
            <a:r>
              <a:rPr lang="en-US" altLang="en-US" kern="0" dirty="0" smtClean="0"/>
              <a:t/>
            </a:r>
            <a:br>
              <a:rPr lang="en-US" altLang="en-US" kern="0" dirty="0" smtClean="0"/>
            </a:br>
            <a:r>
              <a:rPr lang="en-US" altLang="en-US" kern="0" dirty="0" smtClean="0"/>
              <a:t/>
            </a:r>
            <a:br>
              <a:rPr lang="en-US" altLang="en-US" kern="0" dirty="0" smtClean="0"/>
            </a:br>
            <a:r>
              <a:rPr lang="en-US" altLang="en-US" sz="3200" kern="0" dirty="0" smtClean="0">
                <a:solidFill>
                  <a:srgbClr val="FF0000"/>
                </a:solidFill>
              </a:rPr>
              <a:t>Hohenpeißenberg status report</a:t>
            </a:r>
            <a:endParaRPr lang="en-US" altLang="en-US" sz="3200" kern="0" dirty="0" smtClean="0">
              <a:solidFill>
                <a:srgbClr val="FF0000"/>
              </a:solidFill>
            </a:endParaRPr>
          </a:p>
          <a:p>
            <a:pPr algn="ctr"/>
            <a:r>
              <a:rPr lang="en-US" altLang="en-US" sz="3200" kern="0" dirty="0" smtClean="0">
                <a:solidFill>
                  <a:srgbClr val="FF0000"/>
                </a:solidFill>
              </a:rPr>
              <a:t>50 years ozone, 30 years </a:t>
            </a:r>
            <a:r>
              <a:rPr lang="en-US" altLang="en-US" sz="3200" kern="0" dirty="0" err="1" smtClean="0">
                <a:solidFill>
                  <a:srgbClr val="FF0000"/>
                </a:solidFill>
              </a:rPr>
              <a:t>lidar</a:t>
            </a:r>
            <a:r>
              <a:rPr lang="en-US" altLang="en-US" kern="0" dirty="0" smtClean="0">
                <a:solidFill>
                  <a:srgbClr val="FF0000"/>
                </a:solidFill>
              </a:rPr>
              <a:t/>
            </a:r>
            <a:br>
              <a:rPr lang="en-US" altLang="en-US" kern="0" dirty="0" smtClean="0">
                <a:solidFill>
                  <a:srgbClr val="FF0000"/>
                </a:solidFill>
              </a:rPr>
            </a:br>
            <a:endParaRPr lang="en-US" altLang="en-US" sz="2800" kern="0" dirty="0" smtClean="0">
              <a:solidFill>
                <a:srgbClr val="FF0000"/>
              </a:solidFill>
            </a:endParaRPr>
          </a:p>
          <a:p>
            <a:pPr algn="ctr"/>
            <a:endParaRPr lang="en-US" altLang="en-US" sz="2800" kern="0" dirty="0"/>
          </a:p>
          <a:p>
            <a:pPr algn="ctr"/>
            <a:r>
              <a:rPr lang="en-US" altLang="en-US" sz="2800" kern="0" dirty="0" smtClean="0"/>
              <a:t/>
            </a:r>
            <a:br>
              <a:rPr lang="en-US" altLang="en-US" sz="2800" kern="0" dirty="0" smtClean="0"/>
            </a:br>
            <a:endParaRPr lang="de-DE" altLang="de-DE" sz="4000" kern="0" dirty="0" smtClean="0">
              <a:solidFill>
                <a:schemeClr val="bg1"/>
              </a:solidFill>
            </a:endParaRPr>
          </a:p>
        </p:txBody>
      </p:sp>
    </p:spTree>
    <p:extLst>
      <p:ext uri="{BB962C8B-B14F-4D97-AF65-F5344CB8AC3E}">
        <p14:creationId xmlns:p14="http://schemas.microsoft.com/office/powerpoint/2010/main" val="1863888901"/>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1" y="404664"/>
            <a:ext cx="7337362" cy="604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a:xfrm>
            <a:off x="35496" y="188640"/>
            <a:ext cx="7849369" cy="431800"/>
          </a:xfrm>
        </p:spPr>
        <p:txBody>
          <a:bodyPr/>
          <a:lstStyle/>
          <a:p>
            <a:pPr algn="r"/>
            <a:r>
              <a:rPr lang="de-DE" dirty="0" err="1"/>
              <a:t>n</a:t>
            </a:r>
            <a:r>
              <a:rPr lang="de-DE" dirty="0" err="1" smtClean="0"/>
              <a:t>ew</a:t>
            </a:r>
            <a:r>
              <a:rPr lang="de-DE" dirty="0" smtClean="0"/>
              <a:t> </a:t>
            </a:r>
            <a:r>
              <a:rPr lang="de-DE" dirty="0" err="1" smtClean="0"/>
              <a:t>lidar</a:t>
            </a:r>
            <a:r>
              <a:rPr lang="de-DE" dirty="0" smtClean="0"/>
              <a:t> – </a:t>
            </a:r>
            <a:r>
              <a:rPr lang="de-DE" dirty="0" err="1" smtClean="0"/>
              <a:t>old</a:t>
            </a:r>
            <a:r>
              <a:rPr lang="de-DE" dirty="0" smtClean="0"/>
              <a:t> </a:t>
            </a:r>
            <a:r>
              <a:rPr lang="de-DE" dirty="0" err="1" smtClean="0"/>
              <a:t>lidar</a:t>
            </a:r>
            <a:endParaRPr lang="en-US" dirty="0"/>
          </a:p>
        </p:txBody>
      </p:sp>
    </p:spTree>
    <p:extLst>
      <p:ext uri="{BB962C8B-B14F-4D97-AF65-F5344CB8AC3E}">
        <p14:creationId xmlns:p14="http://schemas.microsoft.com/office/powerpoint/2010/main" val="2449924417"/>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CAMS rapid </a:t>
            </a:r>
            <a:r>
              <a:rPr lang="de-DE" dirty="0" err="1" smtClean="0"/>
              <a:t>data</a:t>
            </a:r>
            <a:r>
              <a:rPr lang="de-DE" dirty="0" smtClean="0"/>
              <a:t> </a:t>
            </a:r>
            <a:r>
              <a:rPr lang="de-DE" dirty="0" err="1" smtClean="0"/>
              <a:t>provision</a:t>
            </a:r>
            <a:endParaRPr lang="en-US" dirty="0"/>
          </a:p>
        </p:txBody>
      </p:sp>
      <p:sp>
        <p:nvSpPr>
          <p:cNvPr id="4" name="Fußzeilenplatzhalter 3"/>
          <p:cNvSpPr>
            <a:spLocks noGrp="1"/>
          </p:cNvSpPr>
          <p:nvPr>
            <p:ph type="ftr" sz="quarter" idx="10"/>
          </p:nvPr>
        </p:nvSpPr>
        <p:spPr/>
        <p:txBody>
          <a:bodyPr/>
          <a:lstStyle/>
          <a:p>
            <a:pPr>
              <a:defRPr/>
            </a:pPr>
            <a:r>
              <a:rPr lang="de-DE" smtClean="0"/>
              <a:t>FEHP - 05/2018</a:t>
            </a:r>
            <a:endParaRPr lang="de-DE" dirty="0"/>
          </a:p>
        </p:txBody>
      </p:sp>
      <p:sp>
        <p:nvSpPr>
          <p:cNvPr id="5" name="Foliennummernplatzhalter 4"/>
          <p:cNvSpPr>
            <a:spLocks noGrp="1"/>
          </p:cNvSpPr>
          <p:nvPr>
            <p:ph type="sldNum" sz="quarter" idx="11"/>
          </p:nvPr>
        </p:nvSpPr>
        <p:spPr/>
        <p:txBody>
          <a:bodyPr/>
          <a:lstStyle/>
          <a:p>
            <a:pPr>
              <a:defRPr/>
            </a:pPr>
            <a:fld id="{342133D2-C10B-4EF2-9818-6934649FCB4B}" type="slidenum">
              <a:rPr lang="de-DE" smtClean="0"/>
              <a:pPr>
                <a:defRPr/>
              </a:pPr>
              <a:t>11</a:t>
            </a:fld>
            <a:endParaRPr lang="de-DE"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4" y="1038224"/>
            <a:ext cx="9176079" cy="5199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44772267"/>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CAMS rapid </a:t>
            </a:r>
            <a:r>
              <a:rPr lang="de-DE" dirty="0" err="1" smtClean="0"/>
              <a:t>data</a:t>
            </a:r>
            <a:r>
              <a:rPr lang="de-DE" dirty="0" smtClean="0"/>
              <a:t> </a:t>
            </a:r>
            <a:r>
              <a:rPr lang="de-DE" dirty="0" err="1" smtClean="0"/>
              <a:t>provision</a:t>
            </a:r>
            <a:endParaRPr lang="en-US" dirty="0"/>
          </a:p>
        </p:txBody>
      </p:sp>
      <p:sp>
        <p:nvSpPr>
          <p:cNvPr id="4" name="Fußzeilenplatzhalter 3"/>
          <p:cNvSpPr>
            <a:spLocks noGrp="1"/>
          </p:cNvSpPr>
          <p:nvPr>
            <p:ph type="ftr" sz="quarter" idx="10"/>
          </p:nvPr>
        </p:nvSpPr>
        <p:spPr/>
        <p:txBody>
          <a:bodyPr/>
          <a:lstStyle/>
          <a:p>
            <a:pPr>
              <a:defRPr/>
            </a:pPr>
            <a:r>
              <a:rPr lang="de-DE" smtClean="0"/>
              <a:t>FEHP - 05/2018</a:t>
            </a:r>
            <a:endParaRPr lang="de-DE" dirty="0"/>
          </a:p>
        </p:txBody>
      </p:sp>
      <p:sp>
        <p:nvSpPr>
          <p:cNvPr id="5" name="Foliennummernplatzhalter 4"/>
          <p:cNvSpPr>
            <a:spLocks noGrp="1"/>
          </p:cNvSpPr>
          <p:nvPr>
            <p:ph type="sldNum" sz="quarter" idx="11"/>
          </p:nvPr>
        </p:nvSpPr>
        <p:spPr/>
        <p:txBody>
          <a:bodyPr/>
          <a:lstStyle/>
          <a:p>
            <a:pPr>
              <a:defRPr/>
            </a:pPr>
            <a:fld id="{342133D2-C10B-4EF2-9818-6934649FCB4B}" type="slidenum">
              <a:rPr lang="de-DE" smtClean="0"/>
              <a:pPr>
                <a:defRPr/>
              </a:pPr>
              <a:t>12</a:t>
            </a:fld>
            <a:endParaRPr lang="de-DE"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128" y="1052736"/>
            <a:ext cx="8486658" cy="3960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4941168"/>
            <a:ext cx="7794488" cy="11598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feld 2"/>
          <p:cNvSpPr txBox="1"/>
          <p:nvPr/>
        </p:nvSpPr>
        <p:spPr>
          <a:xfrm>
            <a:off x="7658355" y="4896688"/>
            <a:ext cx="1537600" cy="1200329"/>
          </a:xfrm>
          <a:prstGeom prst="rect">
            <a:avLst/>
          </a:prstGeom>
          <a:noFill/>
        </p:spPr>
        <p:txBody>
          <a:bodyPr wrap="none" rtlCol="0">
            <a:spAutoFit/>
          </a:bodyPr>
          <a:lstStyle/>
          <a:p>
            <a:r>
              <a:rPr lang="de-DE" sz="2400" dirty="0" err="1" smtClean="0">
                <a:solidFill>
                  <a:srgbClr val="FF00FF"/>
                </a:solidFill>
              </a:rPr>
              <a:t>Hpberg</a:t>
            </a:r>
            <a:endParaRPr lang="de-DE" sz="2400" dirty="0" smtClean="0">
              <a:solidFill>
                <a:srgbClr val="FF00FF"/>
              </a:solidFill>
            </a:endParaRPr>
          </a:p>
          <a:p>
            <a:r>
              <a:rPr lang="de-DE" sz="2400" dirty="0" smtClean="0">
                <a:solidFill>
                  <a:srgbClr val="FF00FF"/>
                </a:solidFill>
              </a:rPr>
              <a:t>2250k€/</a:t>
            </a:r>
            <a:r>
              <a:rPr lang="de-DE" sz="2400" dirty="0" err="1" smtClean="0">
                <a:solidFill>
                  <a:srgbClr val="FF00FF"/>
                </a:solidFill>
              </a:rPr>
              <a:t>yr</a:t>
            </a:r>
            <a:endParaRPr lang="de-DE" sz="2400" dirty="0" smtClean="0">
              <a:solidFill>
                <a:srgbClr val="FF00FF"/>
              </a:solidFill>
            </a:endParaRPr>
          </a:p>
          <a:p>
            <a:r>
              <a:rPr lang="de-DE" sz="2400" dirty="0" smtClean="0">
                <a:solidFill>
                  <a:srgbClr val="FF00FF"/>
                </a:solidFill>
              </a:rPr>
              <a:t>4000k€</a:t>
            </a:r>
            <a:endParaRPr lang="en-US" sz="2400" dirty="0">
              <a:solidFill>
                <a:srgbClr val="FF00FF"/>
              </a:solidFill>
            </a:endParaRPr>
          </a:p>
        </p:txBody>
      </p:sp>
      <p:grpSp>
        <p:nvGrpSpPr>
          <p:cNvPr id="7" name="Gruppieren 6"/>
          <p:cNvGrpSpPr/>
          <p:nvPr/>
        </p:nvGrpSpPr>
        <p:grpSpPr>
          <a:xfrm>
            <a:off x="1115616" y="2348880"/>
            <a:ext cx="6408712" cy="4134073"/>
            <a:chOff x="1115616" y="2348880"/>
            <a:chExt cx="6408712" cy="4134073"/>
          </a:xfrm>
        </p:grpSpPr>
        <p:sp>
          <p:nvSpPr>
            <p:cNvPr id="6" name="Ellipse 5"/>
            <p:cNvSpPr/>
            <p:nvPr/>
          </p:nvSpPr>
          <p:spPr bwMode="auto">
            <a:xfrm>
              <a:off x="5796136" y="2348880"/>
              <a:ext cx="1728192" cy="432048"/>
            </a:xfrm>
            <a:prstGeom prst="ellipse">
              <a:avLst/>
            </a:prstGeom>
            <a:noFill/>
            <a:ln w="38100" cap="flat" cmpd="sng" algn="ctr">
              <a:solidFill>
                <a:srgbClr val="FF00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0" name="Textfeld 9"/>
            <p:cNvSpPr txBox="1"/>
            <p:nvPr/>
          </p:nvSpPr>
          <p:spPr>
            <a:xfrm>
              <a:off x="1115616" y="6021288"/>
              <a:ext cx="6225615" cy="461665"/>
            </a:xfrm>
            <a:prstGeom prst="rect">
              <a:avLst/>
            </a:prstGeom>
            <a:noFill/>
          </p:spPr>
          <p:txBody>
            <a:bodyPr wrap="none" rtlCol="0">
              <a:spAutoFit/>
            </a:bodyPr>
            <a:lstStyle/>
            <a:p>
              <a:r>
                <a:rPr lang="de-DE" sz="2400" dirty="0" err="1" smtClean="0">
                  <a:solidFill>
                    <a:srgbClr val="FF00FF"/>
                  </a:solidFill>
                </a:rPr>
                <a:t>We</a:t>
              </a:r>
              <a:r>
                <a:rPr lang="de-DE" sz="2400" dirty="0" smtClean="0">
                  <a:solidFill>
                    <a:srgbClr val="FF00FF"/>
                  </a:solidFill>
                </a:rPr>
                <a:t> </a:t>
              </a:r>
              <a:r>
                <a:rPr lang="de-DE" sz="2400" dirty="0" err="1" smtClean="0">
                  <a:solidFill>
                    <a:srgbClr val="FF00FF"/>
                  </a:solidFill>
                </a:rPr>
                <a:t>have</a:t>
              </a:r>
              <a:r>
                <a:rPr lang="de-DE" sz="2400" dirty="0" smtClean="0">
                  <a:solidFill>
                    <a:srgbClr val="FF00FF"/>
                  </a:solidFill>
                </a:rPr>
                <a:t> </a:t>
              </a:r>
              <a:r>
                <a:rPr lang="de-DE" sz="2400" dirty="0" err="1" smtClean="0">
                  <a:solidFill>
                    <a:srgbClr val="FF00FF"/>
                  </a:solidFill>
                </a:rPr>
                <a:t>been</a:t>
              </a:r>
              <a:r>
                <a:rPr lang="de-DE" sz="2400" dirty="0" smtClean="0">
                  <a:solidFill>
                    <a:srgbClr val="FF00FF"/>
                  </a:solidFill>
                </a:rPr>
                <a:t> </a:t>
              </a:r>
              <a:r>
                <a:rPr lang="de-DE" sz="2400" dirty="0" err="1" smtClean="0">
                  <a:solidFill>
                    <a:srgbClr val="FF00FF"/>
                  </a:solidFill>
                </a:rPr>
                <a:t>delivering</a:t>
              </a:r>
              <a:r>
                <a:rPr lang="de-DE" sz="2400" dirty="0" smtClean="0">
                  <a:solidFill>
                    <a:srgbClr val="FF00FF"/>
                  </a:solidFill>
                </a:rPr>
                <a:t> </a:t>
              </a:r>
              <a:r>
                <a:rPr lang="de-DE" sz="2400" dirty="0" err="1" smtClean="0">
                  <a:solidFill>
                    <a:srgbClr val="FF00FF"/>
                  </a:solidFill>
                </a:rPr>
                <a:t>profiles</a:t>
              </a:r>
              <a:r>
                <a:rPr lang="de-DE" sz="2400" dirty="0" smtClean="0">
                  <a:solidFill>
                    <a:srgbClr val="FF00FF"/>
                  </a:solidFill>
                </a:rPr>
                <a:t> </a:t>
              </a:r>
              <a:r>
                <a:rPr lang="de-DE" sz="2400" dirty="0" err="1" smtClean="0">
                  <a:solidFill>
                    <a:srgbClr val="FF00FF"/>
                  </a:solidFill>
                </a:rPr>
                <a:t>since</a:t>
              </a:r>
              <a:r>
                <a:rPr lang="de-DE" sz="2400" dirty="0" smtClean="0">
                  <a:solidFill>
                    <a:srgbClr val="FF00FF"/>
                  </a:solidFill>
                </a:rPr>
                <a:t> 2017</a:t>
              </a:r>
              <a:endParaRPr lang="en-US" sz="2400" dirty="0">
                <a:solidFill>
                  <a:srgbClr val="FF00FF"/>
                </a:solidFill>
              </a:endParaRPr>
            </a:p>
          </p:txBody>
        </p:sp>
      </p:grpSp>
    </p:spTree>
    <p:extLst>
      <p:ext uri="{BB962C8B-B14F-4D97-AF65-F5344CB8AC3E}">
        <p14:creationId xmlns:p14="http://schemas.microsoft.com/office/powerpoint/2010/main" val="13877057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CAMS rapid </a:t>
            </a:r>
            <a:r>
              <a:rPr lang="de-DE" dirty="0" err="1" smtClean="0"/>
              <a:t>data</a:t>
            </a:r>
            <a:r>
              <a:rPr lang="de-DE" dirty="0" smtClean="0"/>
              <a:t> </a:t>
            </a:r>
            <a:r>
              <a:rPr lang="de-DE" dirty="0" err="1" smtClean="0"/>
              <a:t>provision</a:t>
            </a:r>
            <a:endParaRPr lang="en-US" dirty="0"/>
          </a:p>
        </p:txBody>
      </p:sp>
      <p:sp>
        <p:nvSpPr>
          <p:cNvPr id="4" name="Fußzeilenplatzhalter 3"/>
          <p:cNvSpPr>
            <a:spLocks noGrp="1"/>
          </p:cNvSpPr>
          <p:nvPr>
            <p:ph type="ftr" sz="quarter" idx="10"/>
          </p:nvPr>
        </p:nvSpPr>
        <p:spPr/>
        <p:txBody>
          <a:bodyPr/>
          <a:lstStyle/>
          <a:p>
            <a:pPr>
              <a:defRPr/>
            </a:pPr>
            <a:r>
              <a:rPr lang="de-DE" smtClean="0"/>
              <a:t>FEHP - 05/2018</a:t>
            </a:r>
            <a:endParaRPr lang="de-DE" dirty="0"/>
          </a:p>
        </p:txBody>
      </p:sp>
      <p:sp>
        <p:nvSpPr>
          <p:cNvPr id="5" name="Foliennummernplatzhalter 4"/>
          <p:cNvSpPr>
            <a:spLocks noGrp="1"/>
          </p:cNvSpPr>
          <p:nvPr>
            <p:ph type="sldNum" sz="quarter" idx="11"/>
          </p:nvPr>
        </p:nvSpPr>
        <p:spPr/>
        <p:txBody>
          <a:bodyPr/>
          <a:lstStyle/>
          <a:p>
            <a:pPr>
              <a:defRPr/>
            </a:pPr>
            <a:fld id="{342133D2-C10B-4EF2-9818-6934649FCB4B}" type="slidenum">
              <a:rPr lang="de-DE" smtClean="0"/>
              <a:pPr>
                <a:defRPr/>
              </a:pPr>
              <a:t>13</a:t>
            </a:fld>
            <a:endParaRPr lang="de-DE" dirty="0"/>
          </a:p>
        </p:txBody>
      </p:sp>
      <p:pic>
        <p:nvPicPr>
          <p:cNvPr id="11266" name="Picture 2" descr="report preview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079818"/>
            <a:ext cx="6494707" cy="4718075"/>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p:cNvSpPr txBox="1"/>
          <p:nvPr/>
        </p:nvSpPr>
        <p:spPr>
          <a:xfrm>
            <a:off x="4067944" y="5891528"/>
            <a:ext cx="3565913" cy="646331"/>
          </a:xfrm>
          <a:prstGeom prst="rect">
            <a:avLst/>
          </a:prstGeom>
          <a:noFill/>
        </p:spPr>
        <p:txBody>
          <a:bodyPr wrap="none" rtlCol="0">
            <a:spAutoFit/>
          </a:bodyPr>
          <a:lstStyle/>
          <a:p>
            <a:r>
              <a:rPr lang="de-DE" dirty="0" smtClean="0"/>
              <a:t>http://nors-server.aeronomie.be</a:t>
            </a:r>
          </a:p>
          <a:p>
            <a:r>
              <a:rPr lang="de-DE" dirty="0" err="1" smtClean="0"/>
              <a:t>Hppberg</a:t>
            </a:r>
            <a:r>
              <a:rPr lang="de-DE" dirty="0" smtClean="0"/>
              <a:t> </a:t>
            </a:r>
            <a:r>
              <a:rPr lang="de-DE" dirty="0" err="1" smtClean="0"/>
              <a:t>lidar</a:t>
            </a:r>
            <a:r>
              <a:rPr lang="de-DE" dirty="0" smtClean="0"/>
              <a:t> </a:t>
            </a:r>
            <a:r>
              <a:rPr lang="de-DE" dirty="0" err="1" smtClean="0"/>
              <a:t>data</a:t>
            </a:r>
            <a:r>
              <a:rPr lang="de-DE" dirty="0" smtClean="0"/>
              <a:t> </a:t>
            </a:r>
            <a:r>
              <a:rPr lang="de-DE" dirty="0" err="1" smtClean="0"/>
              <a:t>since</a:t>
            </a:r>
            <a:r>
              <a:rPr lang="de-DE" dirty="0" smtClean="0"/>
              <a:t> 11/2015</a:t>
            </a:r>
            <a:endParaRPr lang="en-US" dirty="0"/>
          </a:p>
        </p:txBody>
      </p:sp>
    </p:spTree>
    <p:extLst>
      <p:ext uri="{BB962C8B-B14F-4D97-AF65-F5344CB8AC3E}">
        <p14:creationId xmlns:p14="http://schemas.microsoft.com/office/powerpoint/2010/main" val="1759343844"/>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AC-SAF Ozone Profile Validation</a:t>
            </a:r>
            <a:endParaRPr lang="en-US" dirty="0"/>
          </a:p>
        </p:txBody>
      </p:sp>
      <p:sp>
        <p:nvSpPr>
          <p:cNvPr id="4" name="Fußzeilenplatzhalter 3"/>
          <p:cNvSpPr>
            <a:spLocks noGrp="1"/>
          </p:cNvSpPr>
          <p:nvPr>
            <p:ph type="ftr" sz="quarter" idx="10"/>
          </p:nvPr>
        </p:nvSpPr>
        <p:spPr/>
        <p:txBody>
          <a:bodyPr/>
          <a:lstStyle/>
          <a:p>
            <a:pPr>
              <a:defRPr/>
            </a:pPr>
            <a:r>
              <a:rPr lang="de-DE" smtClean="0"/>
              <a:t>FEHP - 05/2018</a:t>
            </a:r>
            <a:endParaRPr lang="de-DE" dirty="0"/>
          </a:p>
        </p:txBody>
      </p:sp>
      <p:sp>
        <p:nvSpPr>
          <p:cNvPr id="5" name="Foliennummernplatzhalter 4"/>
          <p:cNvSpPr>
            <a:spLocks noGrp="1"/>
          </p:cNvSpPr>
          <p:nvPr>
            <p:ph type="sldNum" sz="quarter" idx="11"/>
          </p:nvPr>
        </p:nvSpPr>
        <p:spPr/>
        <p:txBody>
          <a:bodyPr/>
          <a:lstStyle/>
          <a:p>
            <a:pPr>
              <a:defRPr/>
            </a:pPr>
            <a:fld id="{342133D2-C10B-4EF2-9818-6934649FCB4B}" type="slidenum">
              <a:rPr lang="de-DE" smtClean="0"/>
              <a:pPr>
                <a:defRPr/>
              </a:pPr>
              <a:t>14</a:t>
            </a:fld>
            <a:endParaRPr lang="de-DE" dirty="0"/>
          </a:p>
        </p:txBody>
      </p:sp>
      <p:sp>
        <p:nvSpPr>
          <p:cNvPr id="3" name="Textfeld 2"/>
          <p:cNvSpPr txBox="1"/>
          <p:nvPr/>
        </p:nvSpPr>
        <p:spPr>
          <a:xfrm>
            <a:off x="7092280" y="5949280"/>
            <a:ext cx="1903085" cy="369332"/>
          </a:xfrm>
          <a:prstGeom prst="rect">
            <a:avLst/>
          </a:prstGeom>
          <a:noFill/>
        </p:spPr>
        <p:txBody>
          <a:bodyPr wrap="none" rtlCol="0">
            <a:spAutoFit/>
          </a:bodyPr>
          <a:lstStyle/>
          <a:p>
            <a:r>
              <a:rPr lang="de-DE" dirty="0" smtClean="0"/>
              <a:t>https://ac-saf.org</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052736"/>
            <a:ext cx="568325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feld 7"/>
          <p:cNvSpPr txBox="1"/>
          <p:nvPr/>
        </p:nvSpPr>
        <p:spPr>
          <a:xfrm>
            <a:off x="6372200" y="1371540"/>
            <a:ext cx="2643481" cy="3785652"/>
          </a:xfrm>
          <a:prstGeom prst="rect">
            <a:avLst/>
          </a:prstGeom>
          <a:noFill/>
        </p:spPr>
        <p:txBody>
          <a:bodyPr wrap="none" rtlCol="0">
            <a:spAutoFit/>
          </a:bodyPr>
          <a:lstStyle/>
          <a:p>
            <a:r>
              <a:rPr lang="de-DE" sz="2400" b="1" dirty="0" err="1" smtClean="0"/>
              <a:t>Validating</a:t>
            </a:r>
            <a:r>
              <a:rPr lang="de-DE" sz="2400" b="1" dirty="0" smtClean="0"/>
              <a:t> </a:t>
            </a:r>
            <a:r>
              <a:rPr lang="de-DE" sz="2400" b="1" dirty="0" err="1" smtClean="0"/>
              <a:t>ozone</a:t>
            </a:r>
            <a:endParaRPr lang="de-DE" sz="2400" b="1" dirty="0" smtClean="0"/>
          </a:p>
          <a:p>
            <a:r>
              <a:rPr lang="de-DE" sz="2400" b="1" dirty="0" err="1" smtClean="0"/>
              <a:t>profiles</a:t>
            </a:r>
            <a:r>
              <a:rPr lang="de-DE" sz="2400" b="1" dirty="0" smtClean="0"/>
              <a:t> </a:t>
            </a:r>
            <a:r>
              <a:rPr lang="de-DE" sz="2400" b="1" dirty="0" err="1" smtClean="0"/>
              <a:t>from</a:t>
            </a:r>
            <a:endParaRPr lang="de-DE" sz="2400" b="1" dirty="0" smtClean="0"/>
          </a:p>
          <a:p>
            <a:endParaRPr lang="de-DE" sz="2400" b="1" dirty="0" smtClean="0"/>
          </a:p>
          <a:p>
            <a:r>
              <a:rPr lang="de-DE" sz="2400" b="1" dirty="0" smtClean="0"/>
              <a:t>GOME2</a:t>
            </a:r>
          </a:p>
          <a:p>
            <a:r>
              <a:rPr lang="de-DE" sz="2400" b="1" dirty="0" smtClean="0"/>
              <a:t>IASI</a:t>
            </a:r>
          </a:p>
          <a:p>
            <a:r>
              <a:rPr lang="de-DE" sz="2400" b="1" dirty="0" smtClean="0"/>
              <a:t>on </a:t>
            </a:r>
          </a:p>
          <a:p>
            <a:r>
              <a:rPr lang="de-DE" sz="2400" b="1" dirty="0" err="1" smtClean="0"/>
              <a:t>Metop</a:t>
            </a:r>
            <a:r>
              <a:rPr lang="de-DE" sz="2400" b="1" dirty="0" smtClean="0"/>
              <a:t> A,B,C</a:t>
            </a:r>
          </a:p>
          <a:p>
            <a:endParaRPr lang="de-DE" sz="2400" b="1" dirty="0" smtClean="0"/>
          </a:p>
          <a:p>
            <a:r>
              <a:rPr lang="de-DE" sz="2400" b="1" dirty="0" err="1"/>
              <a:t>u</a:t>
            </a:r>
            <a:r>
              <a:rPr lang="de-DE" sz="2400" b="1" dirty="0" err="1" smtClean="0"/>
              <a:t>sing</a:t>
            </a:r>
            <a:r>
              <a:rPr lang="de-DE" sz="2400" b="1" dirty="0" smtClean="0"/>
              <a:t> NDACC</a:t>
            </a:r>
          </a:p>
          <a:p>
            <a:r>
              <a:rPr lang="de-DE" sz="2400" b="1" dirty="0" err="1" smtClean="0"/>
              <a:t>Lidars</a:t>
            </a:r>
            <a:r>
              <a:rPr lang="de-DE" sz="2400" b="1" dirty="0" smtClean="0"/>
              <a:t> &amp; µ</a:t>
            </a:r>
            <a:r>
              <a:rPr lang="de-DE" sz="2400" b="1" dirty="0" err="1" smtClean="0"/>
              <a:t>Waves</a:t>
            </a:r>
            <a:endParaRPr lang="de-DE" sz="2400" b="1" dirty="0" smtClean="0"/>
          </a:p>
        </p:txBody>
      </p:sp>
    </p:spTree>
    <p:extLst>
      <p:ext uri="{BB962C8B-B14F-4D97-AF65-F5344CB8AC3E}">
        <p14:creationId xmlns:p14="http://schemas.microsoft.com/office/powerpoint/2010/main" val="3328708340"/>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AC-SAF Ozone Profile Validation</a:t>
            </a:r>
            <a:endParaRPr lang="en-US" dirty="0"/>
          </a:p>
        </p:txBody>
      </p:sp>
      <p:sp>
        <p:nvSpPr>
          <p:cNvPr id="4" name="Fußzeilenplatzhalter 3"/>
          <p:cNvSpPr>
            <a:spLocks noGrp="1"/>
          </p:cNvSpPr>
          <p:nvPr>
            <p:ph type="ftr" sz="quarter" idx="10"/>
          </p:nvPr>
        </p:nvSpPr>
        <p:spPr/>
        <p:txBody>
          <a:bodyPr/>
          <a:lstStyle/>
          <a:p>
            <a:pPr>
              <a:defRPr/>
            </a:pPr>
            <a:r>
              <a:rPr lang="de-DE" smtClean="0"/>
              <a:t>FEHP - 05/2018</a:t>
            </a:r>
            <a:endParaRPr lang="de-DE" dirty="0"/>
          </a:p>
        </p:txBody>
      </p:sp>
      <p:sp>
        <p:nvSpPr>
          <p:cNvPr id="5" name="Foliennummernplatzhalter 4"/>
          <p:cNvSpPr>
            <a:spLocks noGrp="1"/>
          </p:cNvSpPr>
          <p:nvPr>
            <p:ph type="sldNum" sz="quarter" idx="11"/>
          </p:nvPr>
        </p:nvSpPr>
        <p:spPr/>
        <p:txBody>
          <a:bodyPr/>
          <a:lstStyle/>
          <a:p>
            <a:pPr>
              <a:defRPr/>
            </a:pPr>
            <a:fld id="{342133D2-C10B-4EF2-9818-6934649FCB4B}" type="slidenum">
              <a:rPr lang="de-DE" smtClean="0"/>
              <a:pPr>
                <a:defRPr/>
              </a:pPr>
              <a:t>15</a:t>
            </a:fld>
            <a:endParaRPr lang="de-DE" dirty="0"/>
          </a:p>
        </p:txBody>
      </p:sp>
      <p:sp>
        <p:nvSpPr>
          <p:cNvPr id="3" name="Textfeld 2"/>
          <p:cNvSpPr txBox="1"/>
          <p:nvPr/>
        </p:nvSpPr>
        <p:spPr>
          <a:xfrm>
            <a:off x="7092280" y="5949280"/>
            <a:ext cx="1903085" cy="369332"/>
          </a:xfrm>
          <a:prstGeom prst="rect">
            <a:avLst/>
          </a:prstGeom>
          <a:noFill/>
        </p:spPr>
        <p:txBody>
          <a:bodyPr wrap="none" rtlCol="0">
            <a:spAutoFit/>
          </a:bodyPr>
          <a:lstStyle/>
          <a:p>
            <a:r>
              <a:rPr lang="de-DE" dirty="0" smtClean="0"/>
              <a:t>https://ac-saf.org</a:t>
            </a:r>
          </a:p>
        </p:txBody>
      </p:sp>
      <p:grpSp>
        <p:nvGrpSpPr>
          <p:cNvPr id="6" name="Gruppieren 5"/>
          <p:cNvGrpSpPr>
            <a:grpSpLocks noChangeAspect="1"/>
          </p:cNvGrpSpPr>
          <p:nvPr/>
        </p:nvGrpSpPr>
        <p:grpSpPr>
          <a:xfrm>
            <a:off x="270158" y="1040756"/>
            <a:ext cx="8218170" cy="1707067"/>
            <a:chOff x="255265" y="1382702"/>
            <a:chExt cx="6848475" cy="1422556"/>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265" y="1589233"/>
              <a:ext cx="6848475" cy="1216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feld 8"/>
            <p:cNvSpPr txBox="1"/>
            <p:nvPr/>
          </p:nvSpPr>
          <p:spPr>
            <a:xfrm>
              <a:off x="1108867" y="1382702"/>
              <a:ext cx="4429482" cy="369332"/>
            </a:xfrm>
            <a:prstGeom prst="rect">
              <a:avLst/>
            </a:prstGeom>
            <a:noFill/>
          </p:spPr>
          <p:txBody>
            <a:bodyPr wrap="none" rtlCol="0">
              <a:spAutoFit/>
            </a:bodyPr>
            <a:lstStyle/>
            <a:p>
              <a:r>
                <a:rPr lang="de-DE" dirty="0" smtClean="0"/>
                <a:t>GOME2, </a:t>
              </a:r>
              <a:r>
                <a:rPr lang="de-DE" dirty="0" err="1" smtClean="0"/>
                <a:t>Metop</a:t>
              </a:r>
              <a:r>
                <a:rPr lang="de-DE" dirty="0" smtClean="0"/>
                <a:t> A, HR, Hohenpeißenberg</a:t>
              </a:r>
            </a:p>
          </p:txBody>
        </p:sp>
      </p:grpSp>
      <p:grpSp>
        <p:nvGrpSpPr>
          <p:cNvPr id="7" name="Gruppieren 6"/>
          <p:cNvGrpSpPr>
            <a:grpSpLocks noChangeAspect="1"/>
          </p:cNvGrpSpPr>
          <p:nvPr/>
        </p:nvGrpSpPr>
        <p:grpSpPr>
          <a:xfrm>
            <a:off x="323528" y="2708920"/>
            <a:ext cx="8119110" cy="1678942"/>
            <a:chOff x="323528" y="2957216"/>
            <a:chExt cx="6765925" cy="1399118"/>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3130784"/>
              <a:ext cx="6765925" cy="1225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feld 11"/>
            <p:cNvSpPr txBox="1"/>
            <p:nvPr/>
          </p:nvSpPr>
          <p:spPr>
            <a:xfrm>
              <a:off x="1178139" y="2957216"/>
              <a:ext cx="4429482" cy="369332"/>
            </a:xfrm>
            <a:prstGeom prst="rect">
              <a:avLst/>
            </a:prstGeom>
            <a:noFill/>
          </p:spPr>
          <p:txBody>
            <a:bodyPr wrap="none" rtlCol="0">
              <a:spAutoFit/>
            </a:bodyPr>
            <a:lstStyle/>
            <a:p>
              <a:r>
                <a:rPr lang="de-DE" dirty="0" smtClean="0"/>
                <a:t>GOME2, </a:t>
              </a:r>
              <a:r>
                <a:rPr lang="de-DE" dirty="0" err="1" smtClean="0"/>
                <a:t>Metop</a:t>
              </a:r>
              <a:r>
                <a:rPr lang="de-DE" dirty="0" smtClean="0"/>
                <a:t> B, HR, Hohenpeißenberg</a:t>
              </a:r>
            </a:p>
          </p:txBody>
        </p:sp>
      </p:grpSp>
      <p:pic>
        <p:nvPicPr>
          <p:cNvPr id="14" name="Grafik 10"/>
          <p:cNvPicPr>
            <a:picLocks noChangeAspect="1"/>
          </p:cNvPicPr>
          <p:nvPr/>
        </p:nvPicPr>
        <p:blipFill rotWithShape="1">
          <a:blip r:embed="rId4">
            <a:extLst>
              <a:ext uri="{28A0092B-C50C-407E-A947-70E740481C1C}">
                <a14:useLocalDpi xmlns:a14="http://schemas.microsoft.com/office/drawing/2010/main" val="0"/>
              </a:ext>
            </a:extLst>
          </a:blip>
          <a:srcRect b="71457"/>
          <a:stretch/>
        </p:blipFill>
        <p:spPr bwMode="auto">
          <a:xfrm>
            <a:off x="1691680" y="4594869"/>
            <a:ext cx="4824536" cy="1526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2972433"/>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AC-SAF Ozone Profile Validation</a:t>
            </a:r>
            <a:endParaRPr lang="en-US" dirty="0"/>
          </a:p>
        </p:txBody>
      </p:sp>
      <p:sp>
        <p:nvSpPr>
          <p:cNvPr id="4" name="Fußzeilenplatzhalter 3"/>
          <p:cNvSpPr>
            <a:spLocks noGrp="1"/>
          </p:cNvSpPr>
          <p:nvPr>
            <p:ph type="ftr" sz="quarter" idx="10"/>
          </p:nvPr>
        </p:nvSpPr>
        <p:spPr/>
        <p:txBody>
          <a:bodyPr/>
          <a:lstStyle/>
          <a:p>
            <a:pPr>
              <a:defRPr/>
            </a:pPr>
            <a:r>
              <a:rPr lang="de-DE" smtClean="0"/>
              <a:t>FEHP - 05/2018</a:t>
            </a:r>
            <a:endParaRPr lang="de-DE" dirty="0"/>
          </a:p>
        </p:txBody>
      </p:sp>
      <p:sp>
        <p:nvSpPr>
          <p:cNvPr id="5" name="Foliennummernplatzhalter 4"/>
          <p:cNvSpPr>
            <a:spLocks noGrp="1"/>
          </p:cNvSpPr>
          <p:nvPr>
            <p:ph type="sldNum" sz="quarter" idx="11"/>
          </p:nvPr>
        </p:nvSpPr>
        <p:spPr/>
        <p:txBody>
          <a:bodyPr/>
          <a:lstStyle/>
          <a:p>
            <a:pPr>
              <a:defRPr/>
            </a:pPr>
            <a:fld id="{342133D2-C10B-4EF2-9818-6934649FCB4B}" type="slidenum">
              <a:rPr lang="de-DE" smtClean="0"/>
              <a:pPr>
                <a:defRPr/>
              </a:pPr>
              <a:t>16</a:t>
            </a:fld>
            <a:endParaRPr lang="de-DE" dirty="0"/>
          </a:p>
        </p:txBody>
      </p:sp>
      <p:sp>
        <p:nvSpPr>
          <p:cNvPr id="8" name="Textfeld 7"/>
          <p:cNvSpPr txBox="1"/>
          <p:nvPr/>
        </p:nvSpPr>
        <p:spPr>
          <a:xfrm>
            <a:off x="476376" y="5181704"/>
            <a:ext cx="2956259" cy="830997"/>
          </a:xfrm>
          <a:prstGeom prst="rect">
            <a:avLst/>
          </a:prstGeom>
          <a:noFill/>
        </p:spPr>
        <p:txBody>
          <a:bodyPr wrap="none" rtlCol="0">
            <a:spAutoFit/>
          </a:bodyPr>
          <a:lstStyle/>
          <a:p>
            <a:r>
              <a:rPr lang="de-DE" sz="2400" b="1" dirty="0" err="1" smtClean="0"/>
              <a:t>comparing</a:t>
            </a:r>
            <a:r>
              <a:rPr lang="de-DE" sz="2400" b="1" dirty="0" smtClean="0"/>
              <a:t> NDACC</a:t>
            </a:r>
          </a:p>
          <a:p>
            <a:r>
              <a:rPr lang="de-DE" sz="2400" b="1" dirty="0" err="1" smtClean="0"/>
              <a:t>Lidars</a:t>
            </a:r>
            <a:r>
              <a:rPr lang="de-DE" sz="2400" b="1" dirty="0" smtClean="0"/>
              <a:t> &amp; µ</a:t>
            </a:r>
            <a:r>
              <a:rPr lang="de-DE" sz="2400" b="1" dirty="0" err="1" smtClean="0"/>
              <a:t>Waves</a:t>
            </a:r>
            <a:endParaRPr lang="de-DE" sz="2400" b="1" dirty="0" smtClean="0"/>
          </a:p>
        </p:txBody>
      </p:sp>
      <p:grpSp>
        <p:nvGrpSpPr>
          <p:cNvPr id="10" name="Gruppieren 9"/>
          <p:cNvGrpSpPr>
            <a:grpSpLocks noChangeAspect="1"/>
          </p:cNvGrpSpPr>
          <p:nvPr/>
        </p:nvGrpSpPr>
        <p:grpSpPr>
          <a:xfrm>
            <a:off x="251520" y="980728"/>
            <a:ext cx="4177145" cy="3149100"/>
            <a:chOff x="1423771" y="24096523"/>
            <a:chExt cx="6287289" cy="4739912"/>
          </a:xfrm>
        </p:grpSpPr>
        <p:pic>
          <p:nvPicPr>
            <p:cNvPr id="14" name="Grafik 6"/>
            <p:cNvPicPr>
              <a:picLocks noChangeAspect="1"/>
            </p:cNvPicPr>
            <p:nvPr/>
          </p:nvPicPr>
          <p:blipFill rotWithShape="1">
            <a:blip r:embed="rId2" cstate="print">
              <a:extLst>
                <a:ext uri="{28A0092B-C50C-407E-A947-70E740481C1C}">
                  <a14:useLocalDpi xmlns:a14="http://schemas.microsoft.com/office/drawing/2010/main" val="0"/>
                </a:ext>
              </a:extLst>
            </a:blip>
            <a:srcRect l="4447" r="9605" b="13608"/>
            <a:stretch/>
          </p:blipFill>
          <p:spPr bwMode="auto">
            <a:xfrm>
              <a:off x="1423771" y="24096523"/>
              <a:ext cx="6287289" cy="473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hteck 55"/>
            <p:cNvSpPr>
              <a:spLocks noChangeArrowheads="1"/>
            </p:cNvSpPr>
            <p:nvPr/>
          </p:nvSpPr>
          <p:spPr bwMode="auto">
            <a:xfrm>
              <a:off x="6211872" y="24668790"/>
              <a:ext cx="360039" cy="2425469"/>
            </a:xfrm>
            <a:prstGeom prst="rect">
              <a:avLst/>
            </a:prstGeom>
            <a:noFill/>
            <a:ln w="508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tLang="en-US"/>
            </a:p>
          </p:txBody>
        </p:sp>
        <p:sp>
          <p:nvSpPr>
            <p:cNvPr id="16" name="Rechteck 56"/>
            <p:cNvSpPr>
              <a:spLocks noChangeArrowheads="1"/>
            </p:cNvSpPr>
            <p:nvPr/>
          </p:nvSpPr>
          <p:spPr bwMode="auto">
            <a:xfrm>
              <a:off x="3762841" y="27356010"/>
              <a:ext cx="648835" cy="1106434"/>
            </a:xfrm>
            <a:prstGeom prst="rect">
              <a:avLst/>
            </a:prstGeom>
            <a:noFill/>
            <a:ln w="508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tLang="en-US"/>
            </a:p>
          </p:txBody>
        </p:sp>
        <p:sp>
          <p:nvSpPr>
            <p:cNvPr id="17" name="Rechteck 57"/>
            <p:cNvSpPr>
              <a:spLocks noChangeArrowheads="1"/>
            </p:cNvSpPr>
            <p:nvPr/>
          </p:nvSpPr>
          <p:spPr bwMode="auto">
            <a:xfrm>
              <a:off x="4820098" y="25229628"/>
              <a:ext cx="1008110" cy="1615458"/>
            </a:xfrm>
            <a:prstGeom prst="rect">
              <a:avLst/>
            </a:prstGeom>
            <a:noFill/>
            <a:ln w="50800" algn="ctr">
              <a:solidFill>
                <a:srgbClr val="99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tLang="en-US"/>
            </a:p>
          </p:txBody>
        </p:sp>
      </p:grpSp>
      <p:grpSp>
        <p:nvGrpSpPr>
          <p:cNvPr id="11" name="Gruppieren 10"/>
          <p:cNvGrpSpPr>
            <a:grpSpLocks noChangeAspect="1"/>
          </p:cNvGrpSpPr>
          <p:nvPr/>
        </p:nvGrpSpPr>
        <p:grpSpPr>
          <a:xfrm>
            <a:off x="4860032" y="3712301"/>
            <a:ext cx="3844636" cy="2885051"/>
            <a:chOff x="6997649" y="24096523"/>
            <a:chExt cx="6299543" cy="4727236"/>
          </a:xfrm>
        </p:grpSpPr>
        <p:pic>
          <p:nvPicPr>
            <p:cNvPr id="19" name="Grafik 2"/>
            <p:cNvPicPr>
              <a:picLocks noChangeAspect="1"/>
            </p:cNvPicPr>
            <p:nvPr/>
          </p:nvPicPr>
          <p:blipFill rotWithShape="1">
            <a:blip r:embed="rId3" cstate="print">
              <a:extLst>
                <a:ext uri="{28A0092B-C50C-407E-A947-70E740481C1C}">
                  <a14:useLocalDpi xmlns:a14="http://schemas.microsoft.com/office/drawing/2010/main" val="0"/>
                </a:ext>
              </a:extLst>
            </a:blip>
            <a:srcRect l="4838" r="9046" b="13839"/>
            <a:stretch/>
          </p:blipFill>
          <p:spPr bwMode="auto">
            <a:xfrm>
              <a:off x="6997649" y="24096523"/>
              <a:ext cx="6299543" cy="4727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hteck 19"/>
            <p:cNvSpPr/>
            <p:nvPr/>
          </p:nvSpPr>
          <p:spPr bwMode="auto">
            <a:xfrm>
              <a:off x="8947150" y="25236488"/>
              <a:ext cx="1009650" cy="1617662"/>
            </a:xfrm>
            <a:prstGeom prst="rect">
              <a:avLst/>
            </a:prstGeom>
            <a:noFill/>
            <a:ln w="50800" cap="flat" cmpd="sng" algn="ctr">
              <a:solidFill>
                <a:schemeClr val="tx1">
                  <a:lumMod val="50000"/>
                  <a:lumOff val="50000"/>
                </a:schemeClr>
              </a:solidFill>
              <a:prstDash val="solid"/>
              <a:round/>
              <a:headEnd type="none" w="med" len="med"/>
              <a:tailEnd type="none" w="med" len="med"/>
            </a:ln>
            <a:effectLst/>
          </p:spPr>
          <p:txBody>
            <a:bodyPr/>
            <a:lstStyle/>
            <a:p>
              <a:pPr>
                <a:defRPr/>
              </a:pPr>
              <a:endParaRPr lang="en-US" dirty="0"/>
            </a:p>
          </p:txBody>
        </p:sp>
        <p:sp>
          <p:nvSpPr>
            <p:cNvPr id="21" name="Rechteck 20"/>
            <p:cNvSpPr/>
            <p:nvPr/>
          </p:nvSpPr>
          <p:spPr bwMode="auto">
            <a:xfrm>
              <a:off x="8515350" y="25236488"/>
              <a:ext cx="430213" cy="1616075"/>
            </a:xfrm>
            <a:prstGeom prst="rect">
              <a:avLst/>
            </a:prstGeom>
            <a:noFill/>
            <a:ln w="50800" cap="flat" cmpd="sng" algn="ctr">
              <a:solidFill>
                <a:schemeClr val="tx1">
                  <a:lumMod val="50000"/>
                  <a:lumOff val="50000"/>
                </a:schemeClr>
              </a:solidFill>
              <a:prstDash val="solid"/>
              <a:round/>
              <a:headEnd type="none" w="med" len="med"/>
              <a:tailEnd type="none" w="med" len="med"/>
            </a:ln>
            <a:effectLst/>
          </p:spPr>
          <p:txBody>
            <a:bodyPr/>
            <a:lstStyle/>
            <a:p>
              <a:pPr>
                <a:defRPr/>
              </a:pPr>
              <a:endParaRPr lang="en-US" dirty="0"/>
            </a:p>
          </p:txBody>
        </p:sp>
        <p:sp>
          <p:nvSpPr>
            <p:cNvPr id="22" name="Rechteck 85"/>
            <p:cNvSpPr>
              <a:spLocks noChangeArrowheads="1"/>
            </p:cNvSpPr>
            <p:nvPr/>
          </p:nvSpPr>
          <p:spPr bwMode="auto">
            <a:xfrm>
              <a:off x="10367315" y="25242684"/>
              <a:ext cx="1008110" cy="1615458"/>
            </a:xfrm>
            <a:prstGeom prst="rect">
              <a:avLst/>
            </a:prstGeom>
            <a:noFill/>
            <a:ln w="50800" algn="ctr">
              <a:solidFill>
                <a:srgbClr val="99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tLang="en-US"/>
            </a:p>
          </p:txBody>
        </p:sp>
      </p:grpSp>
      <p:grpSp>
        <p:nvGrpSpPr>
          <p:cNvPr id="18" name="Gruppieren 17"/>
          <p:cNvGrpSpPr>
            <a:grpSpLocks noChangeAspect="1"/>
          </p:cNvGrpSpPr>
          <p:nvPr/>
        </p:nvGrpSpPr>
        <p:grpSpPr>
          <a:xfrm>
            <a:off x="5076056" y="980728"/>
            <a:ext cx="3384376" cy="2551601"/>
            <a:chOff x="1446495" y="19343884"/>
            <a:chExt cx="6312478" cy="4759200"/>
          </a:xfrm>
        </p:grpSpPr>
        <p:pic>
          <p:nvPicPr>
            <p:cNvPr id="24" name="Grafik 5"/>
            <p:cNvPicPr>
              <a:picLocks noChangeAspect="1"/>
            </p:cNvPicPr>
            <p:nvPr/>
          </p:nvPicPr>
          <p:blipFill rotWithShape="1">
            <a:blip r:embed="rId4">
              <a:extLst>
                <a:ext uri="{28A0092B-C50C-407E-A947-70E740481C1C}">
                  <a14:useLocalDpi xmlns:a14="http://schemas.microsoft.com/office/drawing/2010/main" val="0"/>
                </a:ext>
              </a:extLst>
            </a:blip>
            <a:srcRect l="4757" r="8951" b="13256"/>
            <a:stretch/>
          </p:blipFill>
          <p:spPr bwMode="auto">
            <a:xfrm>
              <a:off x="1446495" y="19343884"/>
              <a:ext cx="6312478" cy="475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hteck 49"/>
            <p:cNvSpPr>
              <a:spLocks noChangeArrowheads="1"/>
            </p:cNvSpPr>
            <p:nvPr/>
          </p:nvSpPr>
          <p:spPr bwMode="auto">
            <a:xfrm>
              <a:off x="6211108" y="19908531"/>
              <a:ext cx="360039" cy="2425469"/>
            </a:xfrm>
            <a:prstGeom prst="rect">
              <a:avLst/>
            </a:prstGeom>
            <a:noFill/>
            <a:ln w="508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tLang="en-US"/>
            </a:p>
          </p:txBody>
        </p:sp>
        <p:sp>
          <p:nvSpPr>
            <p:cNvPr id="26" name="Rechteck 50"/>
            <p:cNvSpPr>
              <a:spLocks noChangeArrowheads="1"/>
            </p:cNvSpPr>
            <p:nvPr/>
          </p:nvSpPr>
          <p:spPr bwMode="auto">
            <a:xfrm>
              <a:off x="3762077" y="22595750"/>
              <a:ext cx="648835" cy="1106434"/>
            </a:xfrm>
            <a:prstGeom prst="rect">
              <a:avLst/>
            </a:prstGeom>
            <a:noFill/>
            <a:ln w="508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tLang="en-US"/>
            </a:p>
          </p:txBody>
        </p:sp>
        <p:sp>
          <p:nvSpPr>
            <p:cNvPr id="27" name="Rechteck 26"/>
            <p:cNvSpPr/>
            <p:nvPr/>
          </p:nvSpPr>
          <p:spPr bwMode="auto">
            <a:xfrm>
              <a:off x="3402013" y="20461288"/>
              <a:ext cx="1009650" cy="1616075"/>
            </a:xfrm>
            <a:prstGeom prst="rect">
              <a:avLst/>
            </a:prstGeom>
            <a:noFill/>
            <a:ln w="50800" cap="flat" cmpd="sng" algn="ctr">
              <a:solidFill>
                <a:schemeClr val="tx1">
                  <a:lumMod val="50000"/>
                  <a:lumOff val="50000"/>
                </a:schemeClr>
              </a:solidFill>
              <a:prstDash val="solid"/>
              <a:round/>
              <a:headEnd type="none" w="med" len="med"/>
              <a:tailEnd type="none" w="med" len="med"/>
            </a:ln>
            <a:effectLst/>
          </p:spPr>
          <p:txBody>
            <a:bodyPr/>
            <a:lstStyle/>
            <a:p>
              <a:pPr>
                <a:defRPr/>
              </a:pPr>
              <a:endParaRPr lang="en-US" dirty="0"/>
            </a:p>
          </p:txBody>
        </p:sp>
        <p:sp>
          <p:nvSpPr>
            <p:cNvPr id="28" name="Rechteck 27"/>
            <p:cNvSpPr/>
            <p:nvPr/>
          </p:nvSpPr>
          <p:spPr bwMode="auto">
            <a:xfrm>
              <a:off x="2978150" y="20456525"/>
              <a:ext cx="428625" cy="1616075"/>
            </a:xfrm>
            <a:prstGeom prst="rect">
              <a:avLst/>
            </a:prstGeom>
            <a:noFill/>
            <a:ln w="50800" cap="flat" cmpd="sng" algn="ctr">
              <a:solidFill>
                <a:schemeClr val="tx1">
                  <a:lumMod val="50000"/>
                  <a:lumOff val="50000"/>
                </a:schemeClr>
              </a:solidFill>
              <a:prstDash val="solid"/>
              <a:round/>
              <a:headEnd type="none" w="med" len="med"/>
              <a:tailEnd type="none" w="med" len="med"/>
            </a:ln>
            <a:effectLst/>
          </p:spPr>
          <p:txBody>
            <a:bodyPr/>
            <a:lstStyle/>
            <a:p>
              <a:pPr>
                <a:defRPr/>
              </a:pPr>
              <a:endParaRPr lang="en-US" dirty="0"/>
            </a:p>
          </p:txBody>
        </p:sp>
      </p:grpSp>
    </p:spTree>
    <p:extLst>
      <p:ext uri="{BB962C8B-B14F-4D97-AF65-F5344CB8AC3E}">
        <p14:creationId xmlns:p14="http://schemas.microsoft.com/office/powerpoint/2010/main" val="13367492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203" y="1340768"/>
            <a:ext cx="8280073" cy="4536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p:txBody>
          <a:bodyPr/>
          <a:lstStyle/>
          <a:p>
            <a:r>
              <a:rPr lang="de-DE" dirty="0" smtClean="0"/>
              <a:t>AC-SAF Ozone Profile Validation</a:t>
            </a:r>
            <a:endParaRPr lang="en-US" dirty="0"/>
          </a:p>
        </p:txBody>
      </p:sp>
      <p:sp>
        <p:nvSpPr>
          <p:cNvPr id="4" name="Fußzeilenplatzhalter 3"/>
          <p:cNvSpPr>
            <a:spLocks noGrp="1"/>
          </p:cNvSpPr>
          <p:nvPr>
            <p:ph type="ftr" sz="quarter" idx="10"/>
          </p:nvPr>
        </p:nvSpPr>
        <p:spPr/>
        <p:txBody>
          <a:bodyPr/>
          <a:lstStyle/>
          <a:p>
            <a:pPr>
              <a:defRPr/>
            </a:pPr>
            <a:r>
              <a:rPr lang="de-DE" smtClean="0"/>
              <a:t>FEHP - 05/2018</a:t>
            </a:r>
            <a:endParaRPr lang="de-DE" dirty="0"/>
          </a:p>
        </p:txBody>
      </p:sp>
      <p:sp>
        <p:nvSpPr>
          <p:cNvPr id="5" name="Foliennummernplatzhalter 4"/>
          <p:cNvSpPr>
            <a:spLocks noGrp="1"/>
          </p:cNvSpPr>
          <p:nvPr>
            <p:ph type="sldNum" sz="quarter" idx="11"/>
          </p:nvPr>
        </p:nvSpPr>
        <p:spPr/>
        <p:txBody>
          <a:bodyPr/>
          <a:lstStyle/>
          <a:p>
            <a:pPr>
              <a:defRPr/>
            </a:pPr>
            <a:fld id="{342133D2-C10B-4EF2-9818-6934649FCB4B}" type="slidenum">
              <a:rPr lang="de-DE" smtClean="0"/>
              <a:pPr>
                <a:defRPr/>
              </a:pPr>
              <a:t>17</a:t>
            </a:fld>
            <a:endParaRPr lang="de-DE" dirty="0"/>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7325" y="953418"/>
            <a:ext cx="6229350" cy="387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Rechteck 57"/>
          <p:cNvSpPr>
            <a:spLocks noChangeArrowheads="1"/>
          </p:cNvSpPr>
          <p:nvPr/>
        </p:nvSpPr>
        <p:spPr bwMode="auto">
          <a:xfrm>
            <a:off x="5234393" y="1700808"/>
            <a:ext cx="1425839" cy="3888432"/>
          </a:xfrm>
          <a:prstGeom prst="rect">
            <a:avLst/>
          </a:prstGeom>
          <a:noFill/>
          <a:ln w="50800" algn="ctr">
            <a:solidFill>
              <a:srgbClr val="99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tLang="en-US"/>
          </a:p>
        </p:txBody>
      </p:sp>
      <p:sp>
        <p:nvSpPr>
          <p:cNvPr id="6" name="Textfeld 5"/>
          <p:cNvSpPr txBox="1"/>
          <p:nvPr/>
        </p:nvSpPr>
        <p:spPr>
          <a:xfrm>
            <a:off x="6253489" y="6156012"/>
            <a:ext cx="2710999" cy="369332"/>
          </a:xfrm>
          <a:prstGeom prst="rect">
            <a:avLst/>
          </a:prstGeom>
          <a:noFill/>
        </p:spPr>
        <p:txBody>
          <a:bodyPr wrap="none" rtlCol="0">
            <a:spAutoFit/>
          </a:bodyPr>
          <a:lstStyle/>
          <a:p>
            <a:r>
              <a:rPr lang="de-DE" dirty="0" smtClean="0"/>
              <a:t>D. Hubert, LOTUS, 2018</a:t>
            </a:r>
            <a:endParaRPr lang="en-US" dirty="0"/>
          </a:p>
        </p:txBody>
      </p:sp>
    </p:spTree>
    <p:extLst>
      <p:ext uri="{BB962C8B-B14F-4D97-AF65-F5344CB8AC3E}">
        <p14:creationId xmlns:p14="http://schemas.microsoft.com/office/powerpoint/2010/main" val="4046997418"/>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203" y="1340768"/>
            <a:ext cx="8280073" cy="4536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p:txBody>
          <a:bodyPr/>
          <a:lstStyle/>
          <a:p>
            <a:r>
              <a:rPr lang="de-DE" dirty="0" smtClean="0"/>
              <a:t>AC-SAF Ozone Profile Validation</a:t>
            </a:r>
            <a:endParaRPr lang="en-US" dirty="0"/>
          </a:p>
        </p:txBody>
      </p:sp>
      <p:sp>
        <p:nvSpPr>
          <p:cNvPr id="4" name="Fußzeilenplatzhalter 3"/>
          <p:cNvSpPr>
            <a:spLocks noGrp="1"/>
          </p:cNvSpPr>
          <p:nvPr>
            <p:ph type="ftr" sz="quarter" idx="10"/>
          </p:nvPr>
        </p:nvSpPr>
        <p:spPr/>
        <p:txBody>
          <a:bodyPr/>
          <a:lstStyle/>
          <a:p>
            <a:pPr>
              <a:defRPr/>
            </a:pPr>
            <a:r>
              <a:rPr lang="de-DE" smtClean="0"/>
              <a:t>FEHP - 05/2018</a:t>
            </a:r>
            <a:endParaRPr lang="de-DE" dirty="0"/>
          </a:p>
        </p:txBody>
      </p:sp>
      <p:sp>
        <p:nvSpPr>
          <p:cNvPr id="5" name="Foliennummernplatzhalter 4"/>
          <p:cNvSpPr>
            <a:spLocks noGrp="1"/>
          </p:cNvSpPr>
          <p:nvPr>
            <p:ph type="sldNum" sz="quarter" idx="11"/>
          </p:nvPr>
        </p:nvSpPr>
        <p:spPr/>
        <p:txBody>
          <a:bodyPr/>
          <a:lstStyle/>
          <a:p>
            <a:pPr>
              <a:defRPr/>
            </a:pPr>
            <a:fld id="{342133D2-C10B-4EF2-9818-6934649FCB4B}" type="slidenum">
              <a:rPr lang="de-DE" smtClean="0"/>
              <a:pPr>
                <a:defRPr/>
              </a:pPr>
              <a:t>18</a:t>
            </a:fld>
            <a:endParaRPr lang="de-DE" dirty="0"/>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7325" y="953418"/>
            <a:ext cx="6229350" cy="387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Rechteck 57"/>
          <p:cNvSpPr>
            <a:spLocks noChangeArrowheads="1"/>
          </p:cNvSpPr>
          <p:nvPr/>
        </p:nvSpPr>
        <p:spPr bwMode="auto">
          <a:xfrm>
            <a:off x="5234393" y="1700808"/>
            <a:ext cx="1425839" cy="3888432"/>
          </a:xfrm>
          <a:prstGeom prst="rect">
            <a:avLst/>
          </a:prstGeom>
          <a:noFill/>
          <a:ln w="50800" algn="ctr">
            <a:solidFill>
              <a:srgbClr val="99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tLang="en-US"/>
          </a:p>
        </p:txBody>
      </p:sp>
      <p:sp>
        <p:nvSpPr>
          <p:cNvPr id="6" name="Textfeld 5"/>
          <p:cNvSpPr txBox="1"/>
          <p:nvPr/>
        </p:nvSpPr>
        <p:spPr>
          <a:xfrm>
            <a:off x="6253489" y="6156012"/>
            <a:ext cx="2710999" cy="369332"/>
          </a:xfrm>
          <a:prstGeom prst="rect">
            <a:avLst/>
          </a:prstGeom>
          <a:noFill/>
        </p:spPr>
        <p:txBody>
          <a:bodyPr wrap="none" rtlCol="0">
            <a:spAutoFit/>
          </a:bodyPr>
          <a:lstStyle/>
          <a:p>
            <a:r>
              <a:rPr lang="de-DE" dirty="0" smtClean="0"/>
              <a:t>D. Hubert, LOTUS, 2018</a:t>
            </a:r>
            <a:endParaRPr lang="en-US" dirty="0"/>
          </a:p>
        </p:txBody>
      </p:sp>
      <p:grpSp>
        <p:nvGrpSpPr>
          <p:cNvPr id="24" name="Gruppieren 23"/>
          <p:cNvGrpSpPr>
            <a:grpSpLocks noChangeAspect="1"/>
          </p:cNvGrpSpPr>
          <p:nvPr/>
        </p:nvGrpSpPr>
        <p:grpSpPr>
          <a:xfrm>
            <a:off x="1143000" y="2741931"/>
            <a:ext cx="7907482" cy="1335142"/>
            <a:chOff x="2777574" y="24096523"/>
            <a:chExt cx="4250322" cy="5486540"/>
          </a:xfrm>
        </p:grpSpPr>
        <p:pic>
          <p:nvPicPr>
            <p:cNvPr id="25" name="Grafik 6"/>
            <p:cNvPicPr>
              <a:picLocks noChangeAspect="1"/>
            </p:cNvPicPr>
            <p:nvPr/>
          </p:nvPicPr>
          <p:blipFill rotWithShape="1">
            <a:blip r:embed="rId4" cstate="print">
              <a:extLst>
                <a:ext uri="{28A0092B-C50C-407E-A947-70E740481C1C}">
                  <a14:useLocalDpi xmlns:a14="http://schemas.microsoft.com/office/drawing/2010/main" val="0"/>
                </a:ext>
              </a:extLst>
            </a:blip>
            <a:srcRect l="22952" r="18945"/>
            <a:stretch/>
          </p:blipFill>
          <p:spPr bwMode="auto">
            <a:xfrm>
              <a:off x="2777574" y="24096523"/>
              <a:ext cx="4250322" cy="5486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hteck 55"/>
            <p:cNvSpPr>
              <a:spLocks noChangeArrowheads="1"/>
            </p:cNvSpPr>
            <p:nvPr/>
          </p:nvSpPr>
          <p:spPr bwMode="auto">
            <a:xfrm>
              <a:off x="6211872" y="24668790"/>
              <a:ext cx="360039" cy="2425469"/>
            </a:xfrm>
            <a:prstGeom prst="rect">
              <a:avLst/>
            </a:prstGeom>
            <a:noFill/>
            <a:ln w="508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tLang="en-US"/>
            </a:p>
          </p:txBody>
        </p:sp>
        <p:sp>
          <p:nvSpPr>
            <p:cNvPr id="27" name="Rechteck 56"/>
            <p:cNvSpPr>
              <a:spLocks noChangeArrowheads="1"/>
            </p:cNvSpPr>
            <p:nvPr/>
          </p:nvSpPr>
          <p:spPr bwMode="auto">
            <a:xfrm>
              <a:off x="3762841" y="27356010"/>
              <a:ext cx="648835" cy="1106434"/>
            </a:xfrm>
            <a:prstGeom prst="rect">
              <a:avLst/>
            </a:prstGeom>
            <a:noFill/>
            <a:ln w="508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tLang="en-US"/>
            </a:p>
          </p:txBody>
        </p:sp>
        <p:sp>
          <p:nvSpPr>
            <p:cNvPr id="28" name="Rechteck 57"/>
            <p:cNvSpPr>
              <a:spLocks noChangeArrowheads="1"/>
            </p:cNvSpPr>
            <p:nvPr/>
          </p:nvSpPr>
          <p:spPr bwMode="auto">
            <a:xfrm>
              <a:off x="4820098" y="25229628"/>
              <a:ext cx="1008110" cy="1615458"/>
            </a:xfrm>
            <a:prstGeom prst="rect">
              <a:avLst/>
            </a:prstGeom>
            <a:noFill/>
            <a:ln w="50800" algn="ctr">
              <a:solidFill>
                <a:srgbClr val="99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tLang="en-US"/>
            </a:p>
          </p:txBody>
        </p:sp>
      </p:grpSp>
    </p:spTree>
    <p:extLst>
      <p:ext uri="{BB962C8B-B14F-4D97-AF65-F5344CB8AC3E}">
        <p14:creationId xmlns:p14="http://schemas.microsoft.com/office/powerpoint/2010/main" val="3163360808"/>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203" y="1340768"/>
            <a:ext cx="8280073" cy="4536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p:txBody>
          <a:bodyPr/>
          <a:lstStyle/>
          <a:p>
            <a:r>
              <a:rPr lang="de-DE" dirty="0" smtClean="0"/>
              <a:t>AC-SAF Ozone Profile Validation</a:t>
            </a:r>
            <a:endParaRPr lang="en-US" dirty="0"/>
          </a:p>
        </p:txBody>
      </p:sp>
      <p:sp>
        <p:nvSpPr>
          <p:cNvPr id="4" name="Fußzeilenplatzhalter 3"/>
          <p:cNvSpPr>
            <a:spLocks noGrp="1"/>
          </p:cNvSpPr>
          <p:nvPr>
            <p:ph type="ftr" sz="quarter" idx="10"/>
          </p:nvPr>
        </p:nvSpPr>
        <p:spPr/>
        <p:txBody>
          <a:bodyPr/>
          <a:lstStyle/>
          <a:p>
            <a:pPr>
              <a:defRPr/>
            </a:pPr>
            <a:r>
              <a:rPr lang="de-DE" smtClean="0"/>
              <a:t>FEHP - 05/2018</a:t>
            </a:r>
            <a:endParaRPr lang="de-DE" dirty="0"/>
          </a:p>
        </p:txBody>
      </p:sp>
      <p:sp>
        <p:nvSpPr>
          <p:cNvPr id="5" name="Foliennummernplatzhalter 4"/>
          <p:cNvSpPr>
            <a:spLocks noGrp="1"/>
          </p:cNvSpPr>
          <p:nvPr>
            <p:ph type="sldNum" sz="quarter" idx="11"/>
          </p:nvPr>
        </p:nvSpPr>
        <p:spPr/>
        <p:txBody>
          <a:bodyPr/>
          <a:lstStyle/>
          <a:p>
            <a:pPr>
              <a:defRPr/>
            </a:pPr>
            <a:fld id="{342133D2-C10B-4EF2-9818-6934649FCB4B}" type="slidenum">
              <a:rPr lang="de-DE" smtClean="0"/>
              <a:pPr>
                <a:defRPr/>
              </a:pPr>
              <a:t>19</a:t>
            </a:fld>
            <a:endParaRPr lang="de-DE" dirty="0"/>
          </a:p>
        </p:txBody>
      </p:sp>
      <p:sp>
        <p:nvSpPr>
          <p:cNvPr id="23" name="Rechteck 57"/>
          <p:cNvSpPr>
            <a:spLocks noChangeArrowheads="1"/>
          </p:cNvSpPr>
          <p:nvPr/>
        </p:nvSpPr>
        <p:spPr bwMode="auto">
          <a:xfrm>
            <a:off x="5234393" y="1700808"/>
            <a:ext cx="1425839" cy="3888432"/>
          </a:xfrm>
          <a:prstGeom prst="rect">
            <a:avLst/>
          </a:prstGeom>
          <a:noFill/>
          <a:ln w="50800" algn="ctr">
            <a:solidFill>
              <a:srgbClr val="99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tLang="en-US"/>
          </a:p>
        </p:txBody>
      </p:sp>
      <p:sp>
        <p:nvSpPr>
          <p:cNvPr id="6" name="Textfeld 5"/>
          <p:cNvSpPr txBox="1"/>
          <p:nvPr/>
        </p:nvSpPr>
        <p:spPr>
          <a:xfrm>
            <a:off x="6253489" y="6156012"/>
            <a:ext cx="2710999" cy="369332"/>
          </a:xfrm>
          <a:prstGeom prst="rect">
            <a:avLst/>
          </a:prstGeom>
          <a:noFill/>
        </p:spPr>
        <p:txBody>
          <a:bodyPr wrap="none" rtlCol="0">
            <a:spAutoFit/>
          </a:bodyPr>
          <a:lstStyle/>
          <a:p>
            <a:r>
              <a:rPr lang="de-DE" dirty="0" smtClean="0"/>
              <a:t>D. Hubert, LOTUS, 2018</a:t>
            </a:r>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203" y="1042685"/>
            <a:ext cx="8412387" cy="49786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Rechteck 23"/>
          <p:cNvSpPr/>
          <p:nvPr/>
        </p:nvSpPr>
        <p:spPr bwMode="auto">
          <a:xfrm>
            <a:off x="2843808" y="1268760"/>
            <a:ext cx="1368152" cy="4032448"/>
          </a:xfrm>
          <a:prstGeom prst="rect">
            <a:avLst/>
          </a:prstGeom>
          <a:noFill/>
          <a:ln w="50800" cap="flat" cmpd="sng" algn="ctr">
            <a:solidFill>
              <a:schemeClr val="tx1">
                <a:lumMod val="50000"/>
                <a:lumOff val="50000"/>
              </a:schemeClr>
            </a:solidFill>
            <a:prstDash val="solid"/>
            <a:round/>
            <a:headEnd type="none" w="med" len="med"/>
            <a:tailEnd type="none" w="med" len="med"/>
          </a:ln>
          <a:effectLst/>
        </p:spPr>
        <p:txBody>
          <a:bodyPr/>
          <a:lstStyle/>
          <a:p>
            <a:pPr>
              <a:defRPr/>
            </a:pPr>
            <a:endParaRPr lang="en-US" dirty="0"/>
          </a:p>
        </p:txBody>
      </p:sp>
      <p:sp>
        <p:nvSpPr>
          <p:cNvPr id="25" name="Rechteck 24"/>
          <p:cNvSpPr/>
          <p:nvPr/>
        </p:nvSpPr>
        <p:spPr bwMode="auto">
          <a:xfrm>
            <a:off x="1822897" y="1270100"/>
            <a:ext cx="774978" cy="1438820"/>
          </a:xfrm>
          <a:prstGeom prst="rect">
            <a:avLst/>
          </a:prstGeom>
          <a:noFill/>
          <a:ln w="50800" cap="flat" cmpd="sng" algn="ctr">
            <a:solidFill>
              <a:schemeClr val="tx1">
                <a:lumMod val="50000"/>
                <a:lumOff val="50000"/>
              </a:schemeClr>
            </a:solidFill>
            <a:prstDash val="solid"/>
            <a:round/>
            <a:headEnd type="none" w="med" len="med"/>
            <a:tailEnd type="none" w="med" len="med"/>
          </a:ln>
          <a:effectLst/>
        </p:spPr>
        <p:txBody>
          <a:bodyPr/>
          <a:lstStyle/>
          <a:p>
            <a:pPr>
              <a:defRPr/>
            </a:pPr>
            <a:endParaRPr lang="en-US" dirty="0"/>
          </a:p>
        </p:txBody>
      </p:sp>
    </p:spTree>
    <p:extLst>
      <p:ext uri="{BB962C8B-B14F-4D97-AF65-F5344CB8AC3E}">
        <p14:creationId xmlns:p14="http://schemas.microsoft.com/office/powerpoint/2010/main" val="3576354913"/>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activities</a:t>
            </a:r>
            <a:endParaRPr lang="en-US" dirty="0"/>
          </a:p>
        </p:txBody>
      </p:sp>
      <p:sp>
        <p:nvSpPr>
          <p:cNvPr id="3" name="Inhaltsplatzhalter 2"/>
          <p:cNvSpPr>
            <a:spLocks noGrp="1"/>
          </p:cNvSpPr>
          <p:nvPr>
            <p:ph idx="1"/>
          </p:nvPr>
        </p:nvSpPr>
        <p:spPr>
          <a:xfrm>
            <a:off x="395288" y="1052736"/>
            <a:ext cx="8353425" cy="4318000"/>
          </a:xfrm>
        </p:spPr>
        <p:txBody>
          <a:bodyPr/>
          <a:lstStyle/>
          <a:p>
            <a:r>
              <a:rPr lang="de-DE" dirty="0" smtClean="0"/>
              <a:t>50 </a:t>
            </a:r>
            <a:r>
              <a:rPr lang="de-DE" dirty="0" err="1" smtClean="0"/>
              <a:t>years</a:t>
            </a:r>
            <a:r>
              <a:rPr lang="de-DE" dirty="0" smtClean="0"/>
              <a:t> </a:t>
            </a:r>
            <a:r>
              <a:rPr lang="de-DE" dirty="0" err="1" smtClean="0"/>
              <a:t>ozone</a:t>
            </a:r>
            <a:r>
              <a:rPr lang="de-DE" dirty="0" smtClean="0"/>
              <a:t> in September 2017</a:t>
            </a:r>
          </a:p>
          <a:p>
            <a:endParaRPr lang="de-DE" dirty="0" smtClean="0"/>
          </a:p>
          <a:p>
            <a:r>
              <a:rPr lang="de-DE" dirty="0" err="1" smtClean="0"/>
              <a:t>ozone</a:t>
            </a:r>
            <a:r>
              <a:rPr lang="de-DE" dirty="0" smtClean="0"/>
              <a:t> </a:t>
            </a:r>
            <a:r>
              <a:rPr lang="de-DE" dirty="0" err="1"/>
              <a:t>soundings</a:t>
            </a:r>
            <a:r>
              <a:rPr lang="de-DE" dirty="0"/>
              <a:t> </a:t>
            </a:r>
            <a:r>
              <a:rPr lang="de-DE" dirty="0" err="1"/>
              <a:t>since</a:t>
            </a:r>
            <a:r>
              <a:rPr lang="de-DE" dirty="0"/>
              <a:t> 1967 </a:t>
            </a:r>
          </a:p>
          <a:p>
            <a:pPr lvl="1"/>
            <a:r>
              <a:rPr lang="de-DE" dirty="0" err="1"/>
              <a:t>switch</a:t>
            </a:r>
            <a:r>
              <a:rPr lang="de-DE" dirty="0"/>
              <a:t> </a:t>
            </a:r>
            <a:r>
              <a:rPr lang="de-DE" dirty="0" err="1"/>
              <a:t>from</a:t>
            </a:r>
            <a:r>
              <a:rPr lang="de-DE" dirty="0"/>
              <a:t> </a:t>
            </a:r>
            <a:r>
              <a:rPr lang="de-DE" dirty="0" err="1"/>
              <a:t>Vaisala</a:t>
            </a:r>
            <a:r>
              <a:rPr lang="de-DE" dirty="0"/>
              <a:t> MW31 </a:t>
            </a:r>
            <a:r>
              <a:rPr lang="de-DE" dirty="0" err="1"/>
              <a:t>to</a:t>
            </a:r>
            <a:r>
              <a:rPr lang="de-DE" dirty="0"/>
              <a:t> MW41 in 04/2016 + 10/2017, RS92 </a:t>
            </a:r>
            <a:r>
              <a:rPr lang="de-DE" dirty="0" err="1"/>
              <a:t>to</a:t>
            </a:r>
            <a:r>
              <a:rPr lang="de-DE" dirty="0"/>
              <a:t> RS41 </a:t>
            </a:r>
            <a:r>
              <a:rPr lang="de-DE" dirty="0" err="1"/>
              <a:t>ongoing</a:t>
            </a:r>
            <a:endParaRPr lang="de-DE" dirty="0"/>
          </a:p>
          <a:p>
            <a:pPr lvl="1"/>
            <a:r>
              <a:rPr lang="de-DE" dirty="0"/>
              <a:t>20 </a:t>
            </a:r>
            <a:r>
              <a:rPr lang="de-DE" dirty="0" err="1"/>
              <a:t>twin</a:t>
            </a:r>
            <a:r>
              <a:rPr lang="de-DE" dirty="0"/>
              <a:t> </a:t>
            </a:r>
            <a:r>
              <a:rPr lang="de-DE" dirty="0" err="1"/>
              <a:t>soundings</a:t>
            </a:r>
            <a:endParaRPr lang="de-DE" dirty="0"/>
          </a:p>
          <a:p>
            <a:endParaRPr lang="de-DE" dirty="0" smtClean="0"/>
          </a:p>
          <a:p>
            <a:r>
              <a:rPr lang="de-DE" dirty="0" smtClean="0"/>
              <a:t>„</a:t>
            </a:r>
            <a:r>
              <a:rPr lang="de-DE" dirty="0" err="1" smtClean="0"/>
              <a:t>old</a:t>
            </a:r>
            <a:r>
              <a:rPr lang="de-DE" dirty="0" smtClean="0"/>
              <a:t>“ </a:t>
            </a:r>
            <a:r>
              <a:rPr lang="de-DE" dirty="0" err="1" smtClean="0"/>
              <a:t>lidar</a:t>
            </a:r>
            <a:r>
              <a:rPr lang="de-DE" dirty="0" smtClean="0"/>
              <a:t> </a:t>
            </a:r>
            <a:r>
              <a:rPr lang="de-DE" dirty="0" err="1" smtClean="0"/>
              <a:t>since</a:t>
            </a:r>
            <a:r>
              <a:rPr lang="de-DE" dirty="0" smtClean="0"/>
              <a:t> 1987, </a:t>
            </a:r>
            <a:r>
              <a:rPr lang="de-DE" dirty="0" err="1" smtClean="0"/>
              <a:t>now</a:t>
            </a:r>
            <a:r>
              <a:rPr lang="de-DE" dirty="0" smtClean="0"/>
              <a:t> </a:t>
            </a:r>
            <a:r>
              <a:rPr lang="de-DE" dirty="0" err="1" smtClean="0"/>
              <a:t>phasing</a:t>
            </a:r>
            <a:r>
              <a:rPr lang="de-DE" dirty="0" smtClean="0"/>
              <a:t> out</a:t>
            </a:r>
          </a:p>
          <a:p>
            <a:r>
              <a:rPr lang="de-DE" dirty="0" smtClean="0"/>
              <a:t>„</a:t>
            </a:r>
            <a:r>
              <a:rPr lang="de-DE" dirty="0" err="1" smtClean="0"/>
              <a:t>new</a:t>
            </a:r>
            <a:r>
              <a:rPr lang="de-DE" dirty="0" smtClean="0"/>
              <a:t>“ </a:t>
            </a:r>
            <a:r>
              <a:rPr lang="de-DE" dirty="0" err="1" smtClean="0"/>
              <a:t>lidar</a:t>
            </a:r>
            <a:r>
              <a:rPr lang="de-DE" dirty="0" smtClean="0"/>
              <a:t> </a:t>
            </a:r>
            <a:r>
              <a:rPr lang="de-DE" dirty="0" err="1" smtClean="0"/>
              <a:t>took</a:t>
            </a:r>
            <a:r>
              <a:rPr lang="de-DE" dirty="0" smtClean="0"/>
              <a:t> </a:t>
            </a:r>
            <a:r>
              <a:rPr lang="de-DE" dirty="0" err="1" smtClean="0"/>
              <a:t>over</a:t>
            </a:r>
            <a:r>
              <a:rPr lang="de-DE" dirty="0" smtClean="0"/>
              <a:t> in 01/2018 </a:t>
            </a:r>
          </a:p>
          <a:p>
            <a:pPr lvl="1"/>
            <a:r>
              <a:rPr lang="de-DE" dirty="0" smtClean="0"/>
              <a:t>170 parallel </a:t>
            </a:r>
            <a:r>
              <a:rPr lang="de-DE" dirty="0" err="1" smtClean="0"/>
              <a:t>nights</a:t>
            </a:r>
            <a:r>
              <a:rPr lang="de-DE" dirty="0" smtClean="0"/>
              <a:t> </a:t>
            </a:r>
            <a:r>
              <a:rPr lang="de-DE" dirty="0" err="1" smtClean="0"/>
              <a:t>since</a:t>
            </a:r>
            <a:r>
              <a:rPr lang="de-DE" dirty="0" smtClean="0"/>
              <a:t> 05/2018</a:t>
            </a:r>
          </a:p>
          <a:p>
            <a:pPr lvl="1"/>
            <a:r>
              <a:rPr lang="de-DE" dirty="0"/>
              <a:t>n</a:t>
            </a:r>
            <a:r>
              <a:rPr lang="de-DE" dirty="0" smtClean="0"/>
              <a:t>ot </a:t>
            </a:r>
            <a:r>
              <a:rPr lang="de-DE" dirty="0" err="1" smtClean="0"/>
              <a:t>yet</a:t>
            </a:r>
            <a:r>
              <a:rPr lang="de-DE" dirty="0" smtClean="0"/>
              <a:t> </a:t>
            </a:r>
            <a:r>
              <a:rPr lang="de-DE" dirty="0" err="1" smtClean="0"/>
              <a:t>fully</a:t>
            </a:r>
            <a:r>
              <a:rPr lang="de-DE" dirty="0" smtClean="0"/>
              <a:t> </a:t>
            </a:r>
            <a:r>
              <a:rPr lang="de-DE" dirty="0" err="1" smtClean="0"/>
              <a:t>evaluated</a:t>
            </a:r>
            <a:endParaRPr lang="de-DE" dirty="0" smtClean="0"/>
          </a:p>
          <a:p>
            <a:pPr lvl="1"/>
            <a:r>
              <a:rPr lang="de-DE" dirty="0" err="1" smtClean="0"/>
              <a:t>optimization</a:t>
            </a:r>
            <a:r>
              <a:rPr lang="de-DE" dirty="0" smtClean="0"/>
              <a:t> + </a:t>
            </a:r>
            <a:r>
              <a:rPr lang="de-DE" dirty="0" err="1" smtClean="0"/>
              <a:t>software</a:t>
            </a:r>
            <a:r>
              <a:rPr lang="de-DE" dirty="0" smtClean="0"/>
              <a:t> </a:t>
            </a:r>
            <a:r>
              <a:rPr lang="de-DE" dirty="0" err="1" smtClean="0"/>
              <a:t>t.b.d</a:t>
            </a:r>
            <a:r>
              <a:rPr lang="de-DE" dirty="0" smtClean="0"/>
              <a:t>.</a:t>
            </a:r>
          </a:p>
          <a:p>
            <a:r>
              <a:rPr lang="de-DE" dirty="0" err="1"/>
              <a:t>funding</a:t>
            </a:r>
            <a:r>
              <a:rPr lang="de-DE" dirty="0"/>
              <a:t> </a:t>
            </a:r>
            <a:r>
              <a:rPr lang="de-DE" dirty="0" err="1"/>
              <a:t>modest</a:t>
            </a:r>
            <a:r>
              <a:rPr lang="de-DE" dirty="0"/>
              <a:t> (5 k€/</a:t>
            </a:r>
            <a:r>
              <a:rPr lang="de-DE" dirty="0" err="1"/>
              <a:t>yr</a:t>
            </a:r>
            <a:r>
              <a:rPr lang="de-DE" dirty="0"/>
              <a:t> + </a:t>
            </a:r>
            <a:r>
              <a:rPr lang="de-DE" dirty="0" err="1" smtClean="0"/>
              <a:t>repairs</a:t>
            </a:r>
            <a:r>
              <a:rPr lang="de-DE" dirty="0" smtClean="0"/>
              <a:t>, e.g.. 10K€ </a:t>
            </a:r>
            <a:r>
              <a:rPr lang="de-DE" dirty="0" err="1" smtClean="0"/>
              <a:t>for</a:t>
            </a:r>
            <a:r>
              <a:rPr lang="de-DE" dirty="0" smtClean="0"/>
              <a:t> Thyratron) </a:t>
            </a:r>
            <a:r>
              <a:rPr lang="de-DE" dirty="0"/>
              <a:t>but </a:t>
            </a:r>
            <a:r>
              <a:rPr lang="de-DE" dirty="0" err="1"/>
              <a:t>stable</a:t>
            </a:r>
            <a:endParaRPr lang="de-DE" dirty="0"/>
          </a:p>
          <a:p>
            <a:r>
              <a:rPr lang="de-DE" dirty="0" err="1"/>
              <a:t>from</a:t>
            </a:r>
            <a:r>
              <a:rPr lang="de-DE" dirty="0"/>
              <a:t> 0.6 </a:t>
            </a:r>
            <a:r>
              <a:rPr lang="de-DE" dirty="0" err="1"/>
              <a:t>scientists</a:t>
            </a:r>
            <a:r>
              <a:rPr lang="de-DE" dirty="0"/>
              <a:t> </a:t>
            </a:r>
            <a:r>
              <a:rPr lang="de-DE" dirty="0" err="1"/>
              <a:t>for</a:t>
            </a:r>
            <a:r>
              <a:rPr lang="de-DE" dirty="0"/>
              <a:t> </a:t>
            </a:r>
            <a:r>
              <a:rPr lang="de-DE" dirty="0" err="1"/>
              <a:t>lidar</a:t>
            </a:r>
            <a:r>
              <a:rPr lang="de-DE" dirty="0"/>
              <a:t> </a:t>
            </a:r>
            <a:r>
              <a:rPr lang="de-DE" dirty="0" err="1"/>
              <a:t>activities</a:t>
            </a:r>
            <a:r>
              <a:rPr lang="de-DE" dirty="0"/>
              <a:t> </a:t>
            </a:r>
            <a:r>
              <a:rPr lang="de-DE" dirty="0" err="1"/>
              <a:t>to</a:t>
            </a:r>
            <a:r>
              <a:rPr lang="de-DE" dirty="0"/>
              <a:t> 0.1 </a:t>
            </a:r>
            <a:r>
              <a:rPr lang="de-DE" dirty="0" err="1"/>
              <a:t>scientists</a:t>
            </a:r>
            <a:r>
              <a:rPr lang="de-DE" dirty="0"/>
              <a:t> </a:t>
            </a:r>
            <a:r>
              <a:rPr lang="de-DE" dirty="0" err="1"/>
              <a:t>for</a:t>
            </a:r>
            <a:r>
              <a:rPr lang="de-DE" dirty="0"/>
              <a:t> </a:t>
            </a:r>
            <a:r>
              <a:rPr lang="de-DE" dirty="0" err="1"/>
              <a:t>lidar</a:t>
            </a:r>
            <a:r>
              <a:rPr lang="de-DE" dirty="0"/>
              <a:t> </a:t>
            </a:r>
            <a:r>
              <a:rPr lang="de-DE" dirty="0" err="1"/>
              <a:t>activities</a:t>
            </a:r>
            <a:endParaRPr lang="en-US" dirty="0"/>
          </a:p>
          <a:p>
            <a:endParaRPr lang="de-DE" dirty="0" smtClean="0"/>
          </a:p>
        </p:txBody>
      </p:sp>
      <p:sp>
        <p:nvSpPr>
          <p:cNvPr id="4" name="Fußzeilenplatzhalter 3"/>
          <p:cNvSpPr>
            <a:spLocks noGrp="1"/>
          </p:cNvSpPr>
          <p:nvPr>
            <p:ph type="ftr" sz="quarter" idx="10"/>
          </p:nvPr>
        </p:nvSpPr>
        <p:spPr/>
        <p:txBody>
          <a:bodyPr/>
          <a:lstStyle/>
          <a:p>
            <a:pPr>
              <a:defRPr/>
            </a:pPr>
            <a:r>
              <a:rPr lang="de-DE" dirty="0" smtClean="0"/>
              <a:t>FEHP - 05/2018</a:t>
            </a:r>
            <a:endParaRPr lang="de-DE" dirty="0"/>
          </a:p>
        </p:txBody>
      </p:sp>
      <p:sp>
        <p:nvSpPr>
          <p:cNvPr id="5" name="Foliennummernplatzhalter 4"/>
          <p:cNvSpPr>
            <a:spLocks noGrp="1"/>
          </p:cNvSpPr>
          <p:nvPr>
            <p:ph type="sldNum" sz="quarter" idx="11"/>
          </p:nvPr>
        </p:nvSpPr>
        <p:spPr/>
        <p:txBody>
          <a:bodyPr/>
          <a:lstStyle/>
          <a:p>
            <a:pPr>
              <a:defRPr/>
            </a:pPr>
            <a:fld id="{342133D2-C10B-4EF2-9818-6934649FCB4B}" type="slidenum">
              <a:rPr lang="de-DE" smtClean="0"/>
              <a:pPr>
                <a:defRPr/>
              </a:pPr>
              <a:t>2</a:t>
            </a:fld>
            <a:endParaRPr lang="de-DE" dirty="0"/>
          </a:p>
        </p:txBody>
      </p:sp>
    </p:spTree>
    <p:extLst>
      <p:ext uri="{BB962C8B-B14F-4D97-AF65-F5344CB8AC3E}">
        <p14:creationId xmlns:p14="http://schemas.microsoft.com/office/powerpoint/2010/main" val="1528003953"/>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203" y="1340768"/>
            <a:ext cx="8280073" cy="4536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p:txBody>
          <a:bodyPr/>
          <a:lstStyle/>
          <a:p>
            <a:r>
              <a:rPr lang="de-DE" dirty="0" smtClean="0"/>
              <a:t>AC-SAF Ozone Profile Validation</a:t>
            </a:r>
            <a:endParaRPr lang="en-US" dirty="0"/>
          </a:p>
        </p:txBody>
      </p:sp>
      <p:sp>
        <p:nvSpPr>
          <p:cNvPr id="4" name="Fußzeilenplatzhalter 3"/>
          <p:cNvSpPr>
            <a:spLocks noGrp="1"/>
          </p:cNvSpPr>
          <p:nvPr>
            <p:ph type="ftr" sz="quarter" idx="10"/>
          </p:nvPr>
        </p:nvSpPr>
        <p:spPr/>
        <p:txBody>
          <a:bodyPr/>
          <a:lstStyle/>
          <a:p>
            <a:pPr>
              <a:defRPr/>
            </a:pPr>
            <a:r>
              <a:rPr lang="de-DE" smtClean="0"/>
              <a:t>FEHP - 05/2018</a:t>
            </a:r>
            <a:endParaRPr lang="de-DE" dirty="0"/>
          </a:p>
        </p:txBody>
      </p:sp>
      <p:sp>
        <p:nvSpPr>
          <p:cNvPr id="5" name="Foliennummernplatzhalter 4"/>
          <p:cNvSpPr>
            <a:spLocks noGrp="1"/>
          </p:cNvSpPr>
          <p:nvPr>
            <p:ph type="sldNum" sz="quarter" idx="11"/>
          </p:nvPr>
        </p:nvSpPr>
        <p:spPr/>
        <p:txBody>
          <a:bodyPr/>
          <a:lstStyle/>
          <a:p>
            <a:pPr>
              <a:defRPr/>
            </a:pPr>
            <a:fld id="{342133D2-C10B-4EF2-9818-6934649FCB4B}" type="slidenum">
              <a:rPr lang="de-DE" smtClean="0"/>
              <a:pPr>
                <a:defRPr/>
              </a:pPr>
              <a:t>20</a:t>
            </a:fld>
            <a:endParaRPr lang="de-DE" dirty="0"/>
          </a:p>
        </p:txBody>
      </p:sp>
      <p:sp>
        <p:nvSpPr>
          <p:cNvPr id="23" name="Rechteck 57"/>
          <p:cNvSpPr>
            <a:spLocks noChangeArrowheads="1"/>
          </p:cNvSpPr>
          <p:nvPr/>
        </p:nvSpPr>
        <p:spPr bwMode="auto">
          <a:xfrm>
            <a:off x="5234393" y="1700808"/>
            <a:ext cx="1425839" cy="3888432"/>
          </a:xfrm>
          <a:prstGeom prst="rect">
            <a:avLst/>
          </a:prstGeom>
          <a:noFill/>
          <a:ln w="50800" algn="ctr">
            <a:solidFill>
              <a:srgbClr val="99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tLang="en-US"/>
          </a:p>
        </p:txBody>
      </p:sp>
      <p:sp>
        <p:nvSpPr>
          <p:cNvPr id="6" name="Textfeld 5"/>
          <p:cNvSpPr txBox="1"/>
          <p:nvPr/>
        </p:nvSpPr>
        <p:spPr>
          <a:xfrm>
            <a:off x="6253489" y="6156012"/>
            <a:ext cx="2710999" cy="369332"/>
          </a:xfrm>
          <a:prstGeom prst="rect">
            <a:avLst/>
          </a:prstGeom>
          <a:noFill/>
        </p:spPr>
        <p:txBody>
          <a:bodyPr wrap="none" rtlCol="0">
            <a:spAutoFit/>
          </a:bodyPr>
          <a:lstStyle/>
          <a:p>
            <a:r>
              <a:rPr lang="de-DE" dirty="0" smtClean="0"/>
              <a:t>D. Hubert, LOTUS, 2018</a:t>
            </a:r>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203" y="1042685"/>
            <a:ext cx="8412387" cy="49786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hteck 13"/>
          <p:cNvSpPr/>
          <p:nvPr/>
        </p:nvSpPr>
        <p:spPr bwMode="auto">
          <a:xfrm>
            <a:off x="2843808" y="1268760"/>
            <a:ext cx="1368152" cy="4032448"/>
          </a:xfrm>
          <a:prstGeom prst="rect">
            <a:avLst/>
          </a:prstGeom>
          <a:noFill/>
          <a:ln w="50800" cap="flat" cmpd="sng" algn="ctr">
            <a:solidFill>
              <a:schemeClr val="tx1">
                <a:lumMod val="50000"/>
                <a:lumOff val="50000"/>
              </a:schemeClr>
            </a:solidFill>
            <a:prstDash val="solid"/>
            <a:round/>
            <a:headEnd type="none" w="med" len="med"/>
            <a:tailEnd type="none" w="med" len="med"/>
          </a:ln>
          <a:effectLst/>
        </p:spPr>
        <p:txBody>
          <a:bodyPr/>
          <a:lstStyle/>
          <a:p>
            <a:pPr>
              <a:defRPr/>
            </a:pPr>
            <a:endParaRPr lang="en-US" dirty="0"/>
          </a:p>
        </p:txBody>
      </p:sp>
      <p:sp>
        <p:nvSpPr>
          <p:cNvPr id="15" name="Rechteck 14"/>
          <p:cNvSpPr/>
          <p:nvPr/>
        </p:nvSpPr>
        <p:spPr bwMode="auto">
          <a:xfrm>
            <a:off x="1822897" y="1270100"/>
            <a:ext cx="774978" cy="1438820"/>
          </a:xfrm>
          <a:prstGeom prst="rect">
            <a:avLst/>
          </a:prstGeom>
          <a:noFill/>
          <a:ln w="50800" cap="flat" cmpd="sng" algn="ctr">
            <a:solidFill>
              <a:schemeClr val="tx1">
                <a:lumMod val="50000"/>
                <a:lumOff val="50000"/>
              </a:schemeClr>
            </a:solidFill>
            <a:prstDash val="solid"/>
            <a:round/>
            <a:headEnd type="none" w="med" len="med"/>
            <a:tailEnd type="none" w="med" len="med"/>
          </a:ln>
          <a:effectLst/>
        </p:spPr>
        <p:txBody>
          <a:bodyPr/>
          <a:lstStyle/>
          <a:p>
            <a:pPr>
              <a:defRPr/>
            </a:pPr>
            <a:endParaRPr lang="en-US" dirty="0"/>
          </a:p>
        </p:txBody>
      </p:sp>
      <p:grpSp>
        <p:nvGrpSpPr>
          <p:cNvPr id="11" name="Gruppieren 10"/>
          <p:cNvGrpSpPr>
            <a:grpSpLocks noChangeAspect="1"/>
          </p:cNvGrpSpPr>
          <p:nvPr/>
        </p:nvGrpSpPr>
        <p:grpSpPr>
          <a:xfrm>
            <a:off x="1132608" y="2348880"/>
            <a:ext cx="8011391" cy="1368152"/>
            <a:chOff x="8132150" y="24096523"/>
            <a:chExt cx="4447360" cy="5486540"/>
          </a:xfrm>
        </p:grpSpPr>
        <p:pic>
          <p:nvPicPr>
            <p:cNvPr id="19" name="Grafik 2"/>
            <p:cNvPicPr>
              <a:picLocks noChangeAspect="1"/>
            </p:cNvPicPr>
            <p:nvPr/>
          </p:nvPicPr>
          <p:blipFill rotWithShape="1">
            <a:blip r:embed="rId4">
              <a:extLst>
                <a:ext uri="{28A0092B-C50C-407E-A947-70E740481C1C}">
                  <a14:useLocalDpi xmlns:a14="http://schemas.microsoft.com/office/drawing/2010/main" val="0"/>
                </a:ext>
              </a:extLst>
            </a:blip>
            <a:srcRect l="20348" r="18856"/>
            <a:stretch/>
          </p:blipFill>
          <p:spPr bwMode="auto">
            <a:xfrm>
              <a:off x="8132150" y="24096523"/>
              <a:ext cx="4447360" cy="5486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hteck 19"/>
            <p:cNvSpPr/>
            <p:nvPr/>
          </p:nvSpPr>
          <p:spPr bwMode="auto">
            <a:xfrm>
              <a:off x="8947150" y="25236488"/>
              <a:ext cx="1009650" cy="1617662"/>
            </a:xfrm>
            <a:prstGeom prst="rect">
              <a:avLst/>
            </a:prstGeom>
            <a:noFill/>
            <a:ln w="50800" cap="flat" cmpd="sng" algn="ctr">
              <a:solidFill>
                <a:schemeClr val="tx1">
                  <a:lumMod val="50000"/>
                  <a:lumOff val="50000"/>
                </a:schemeClr>
              </a:solidFill>
              <a:prstDash val="solid"/>
              <a:round/>
              <a:headEnd type="none" w="med" len="med"/>
              <a:tailEnd type="none" w="med" len="med"/>
            </a:ln>
            <a:effectLst/>
          </p:spPr>
          <p:txBody>
            <a:bodyPr/>
            <a:lstStyle/>
            <a:p>
              <a:pPr>
                <a:defRPr/>
              </a:pPr>
              <a:endParaRPr lang="en-US" dirty="0"/>
            </a:p>
          </p:txBody>
        </p:sp>
        <p:sp>
          <p:nvSpPr>
            <p:cNvPr id="21" name="Rechteck 20"/>
            <p:cNvSpPr/>
            <p:nvPr/>
          </p:nvSpPr>
          <p:spPr bwMode="auto">
            <a:xfrm>
              <a:off x="8515350" y="25236488"/>
              <a:ext cx="430213" cy="1616075"/>
            </a:xfrm>
            <a:prstGeom prst="rect">
              <a:avLst/>
            </a:prstGeom>
            <a:noFill/>
            <a:ln w="50800" cap="flat" cmpd="sng" algn="ctr">
              <a:solidFill>
                <a:schemeClr val="tx1">
                  <a:lumMod val="50000"/>
                  <a:lumOff val="50000"/>
                </a:schemeClr>
              </a:solidFill>
              <a:prstDash val="solid"/>
              <a:round/>
              <a:headEnd type="none" w="med" len="med"/>
              <a:tailEnd type="none" w="med" len="med"/>
            </a:ln>
            <a:effectLst/>
          </p:spPr>
          <p:txBody>
            <a:bodyPr/>
            <a:lstStyle/>
            <a:p>
              <a:pPr>
                <a:defRPr/>
              </a:pPr>
              <a:endParaRPr lang="en-US" dirty="0"/>
            </a:p>
          </p:txBody>
        </p:sp>
        <p:sp>
          <p:nvSpPr>
            <p:cNvPr id="22" name="Rechteck 85"/>
            <p:cNvSpPr>
              <a:spLocks noChangeArrowheads="1"/>
            </p:cNvSpPr>
            <p:nvPr/>
          </p:nvSpPr>
          <p:spPr bwMode="auto">
            <a:xfrm>
              <a:off x="10367315" y="25242684"/>
              <a:ext cx="1008110" cy="1615458"/>
            </a:xfrm>
            <a:prstGeom prst="rect">
              <a:avLst/>
            </a:prstGeom>
            <a:noFill/>
            <a:ln w="50800" algn="ctr">
              <a:solidFill>
                <a:srgbClr val="99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tLang="en-US"/>
            </a:p>
          </p:txBody>
        </p:sp>
      </p:grpSp>
    </p:spTree>
    <p:extLst>
      <p:ext uri="{BB962C8B-B14F-4D97-AF65-F5344CB8AC3E}">
        <p14:creationId xmlns:p14="http://schemas.microsoft.com/office/powerpoint/2010/main" val="1270928448"/>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descr="HP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7944" y="4005064"/>
            <a:ext cx="4319441" cy="2429688"/>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de-DE" dirty="0" smtClean="0"/>
              <a:t>Aerosol </a:t>
            </a:r>
            <a:r>
              <a:rPr lang="de-DE" dirty="0" err="1" smtClean="0"/>
              <a:t>Lidar</a:t>
            </a:r>
            <a:r>
              <a:rPr lang="de-DE" dirty="0" smtClean="0"/>
              <a:t> @ </a:t>
            </a:r>
            <a:r>
              <a:rPr lang="de-DE" dirty="0" err="1" smtClean="0"/>
              <a:t>Hpberg</a:t>
            </a:r>
            <a:endParaRPr lang="en-US" dirty="0"/>
          </a:p>
        </p:txBody>
      </p:sp>
      <p:sp>
        <p:nvSpPr>
          <p:cNvPr id="4" name="Fußzeilenplatzhalter 3"/>
          <p:cNvSpPr>
            <a:spLocks noGrp="1"/>
          </p:cNvSpPr>
          <p:nvPr>
            <p:ph type="ftr" sz="quarter" idx="10"/>
          </p:nvPr>
        </p:nvSpPr>
        <p:spPr/>
        <p:txBody>
          <a:bodyPr/>
          <a:lstStyle/>
          <a:p>
            <a:pPr>
              <a:defRPr/>
            </a:pPr>
            <a:r>
              <a:rPr lang="de-DE" smtClean="0"/>
              <a:t>FEHP - 05/2018</a:t>
            </a:r>
            <a:endParaRPr lang="de-DE" dirty="0"/>
          </a:p>
        </p:txBody>
      </p:sp>
      <p:sp>
        <p:nvSpPr>
          <p:cNvPr id="5" name="Foliennummernplatzhalter 4"/>
          <p:cNvSpPr>
            <a:spLocks noGrp="1"/>
          </p:cNvSpPr>
          <p:nvPr>
            <p:ph type="sldNum" sz="quarter" idx="11"/>
          </p:nvPr>
        </p:nvSpPr>
        <p:spPr/>
        <p:txBody>
          <a:bodyPr/>
          <a:lstStyle/>
          <a:p>
            <a:pPr>
              <a:defRPr/>
            </a:pPr>
            <a:fld id="{342133D2-C10B-4EF2-9818-6934649FCB4B}" type="slidenum">
              <a:rPr lang="de-DE" smtClean="0"/>
              <a:pPr>
                <a:defRPr/>
              </a:pPr>
              <a:t>21</a:t>
            </a:fld>
            <a:endParaRPr lang="de-DE" dirty="0"/>
          </a:p>
        </p:txBody>
      </p:sp>
      <p:sp>
        <p:nvSpPr>
          <p:cNvPr id="6" name="Textfeld 5"/>
          <p:cNvSpPr txBox="1"/>
          <p:nvPr/>
        </p:nvSpPr>
        <p:spPr>
          <a:xfrm>
            <a:off x="395536" y="5739319"/>
            <a:ext cx="3454792" cy="646331"/>
          </a:xfrm>
          <a:prstGeom prst="rect">
            <a:avLst/>
          </a:prstGeom>
          <a:noFill/>
        </p:spPr>
        <p:txBody>
          <a:bodyPr wrap="none" rtlCol="0">
            <a:spAutoFit/>
          </a:bodyPr>
          <a:lstStyle/>
          <a:p>
            <a:pPr marL="285750" indent="-285750">
              <a:buFont typeface="Wingdings"/>
              <a:buChar char="Ø"/>
            </a:pPr>
            <a:r>
              <a:rPr lang="de-DE" dirty="0" smtClean="0"/>
              <a:t>&gt;100 </a:t>
            </a:r>
            <a:r>
              <a:rPr lang="de-DE" dirty="0" err="1" smtClean="0"/>
              <a:t>Ceilometers</a:t>
            </a:r>
            <a:r>
              <a:rPr lang="de-DE" dirty="0" smtClean="0"/>
              <a:t> (Germany)</a:t>
            </a:r>
          </a:p>
          <a:p>
            <a:pPr marL="285750" indent="-285750">
              <a:buFont typeface="Wingdings"/>
              <a:buChar char="Ø"/>
            </a:pPr>
            <a:r>
              <a:rPr lang="de-DE" dirty="0" smtClean="0"/>
              <a:t>24/7 Clouds &amp; Aerosols</a:t>
            </a:r>
            <a:endParaRPr lang="en-US" dirty="0"/>
          </a:p>
        </p:txBody>
      </p:sp>
      <p:pic>
        <p:nvPicPr>
          <p:cNvPr id="1026" name="Picture 2" descr="Ceilonet Geoplot Deutschla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1007952"/>
            <a:ext cx="3491380" cy="465329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34908" y="1196752"/>
            <a:ext cx="3742633" cy="2808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descr="RALPH-Logo (Quelle DW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8051" y="1196752"/>
            <a:ext cx="3627584" cy="2218523"/>
          </a:xfrm>
          <a:prstGeom prst="rect">
            <a:avLst/>
          </a:prstGeom>
          <a:noFill/>
          <a:extLst>
            <a:ext uri="{909E8E84-426E-40DD-AFC4-6F175D3DCCD1}">
              <a14:hiddenFill xmlns:a14="http://schemas.microsoft.com/office/drawing/2010/main">
                <a:solidFill>
                  <a:srgbClr val="FFFFFF"/>
                </a:solidFill>
              </a14:hiddenFill>
            </a:ext>
          </a:extLst>
        </p:spPr>
      </p:pic>
      <p:sp>
        <p:nvSpPr>
          <p:cNvPr id="24" name="Textfeld 23"/>
          <p:cNvSpPr txBox="1"/>
          <p:nvPr/>
        </p:nvSpPr>
        <p:spPr>
          <a:xfrm>
            <a:off x="5658648" y="4221088"/>
            <a:ext cx="3377848" cy="1200329"/>
          </a:xfrm>
          <a:prstGeom prst="rect">
            <a:avLst/>
          </a:prstGeom>
          <a:solidFill>
            <a:schemeClr val="bg1">
              <a:alpha val="77000"/>
            </a:schemeClr>
          </a:solidFill>
        </p:spPr>
        <p:txBody>
          <a:bodyPr wrap="none" rtlCol="0">
            <a:spAutoFit/>
          </a:bodyPr>
          <a:lstStyle/>
          <a:p>
            <a:pPr marL="285750" indent="-285750">
              <a:buFont typeface="Wingdings"/>
              <a:buChar char="Ø"/>
            </a:pPr>
            <a:r>
              <a:rPr lang="de-DE" dirty="0" smtClean="0"/>
              <a:t>powerful 20 Hz </a:t>
            </a:r>
            <a:r>
              <a:rPr lang="de-DE" dirty="0" err="1" smtClean="0"/>
              <a:t>NdYAG</a:t>
            </a:r>
            <a:r>
              <a:rPr lang="de-DE" dirty="0" smtClean="0"/>
              <a:t> </a:t>
            </a:r>
            <a:r>
              <a:rPr lang="de-DE" dirty="0" err="1" smtClean="0"/>
              <a:t>lidar</a:t>
            </a:r>
            <a:endParaRPr lang="de-DE" dirty="0" smtClean="0"/>
          </a:p>
          <a:p>
            <a:pPr marL="285750" indent="-285750">
              <a:buFont typeface="Wingdings"/>
              <a:buChar char="Ø"/>
            </a:pPr>
            <a:r>
              <a:rPr lang="de-DE" dirty="0" smtClean="0"/>
              <a:t>355, 532, (2 pol), + 1064 </a:t>
            </a:r>
            <a:r>
              <a:rPr lang="de-DE" dirty="0" err="1" smtClean="0"/>
              <a:t>nm</a:t>
            </a:r>
            <a:endParaRPr lang="de-DE" dirty="0" smtClean="0"/>
          </a:p>
          <a:p>
            <a:pPr marL="285750" indent="-285750">
              <a:buFont typeface="Wingdings"/>
              <a:buChar char="Ø"/>
            </a:pPr>
            <a:r>
              <a:rPr lang="de-DE" dirty="0" err="1" smtClean="0"/>
              <a:t>autonomous</a:t>
            </a:r>
            <a:r>
              <a:rPr lang="de-DE" dirty="0" smtClean="0"/>
              <a:t>, </a:t>
            </a:r>
            <a:r>
              <a:rPr lang="de-DE" dirty="0" err="1" smtClean="0"/>
              <a:t>close</a:t>
            </a:r>
            <a:r>
              <a:rPr lang="de-DE" dirty="0" smtClean="0"/>
              <a:t> </a:t>
            </a:r>
            <a:r>
              <a:rPr lang="de-DE" dirty="0" err="1" smtClean="0"/>
              <a:t>to</a:t>
            </a:r>
            <a:r>
              <a:rPr lang="de-DE" dirty="0" smtClean="0"/>
              <a:t> 24/7</a:t>
            </a:r>
          </a:p>
          <a:p>
            <a:pPr marL="285750" indent="-285750">
              <a:buFont typeface="Wingdings"/>
              <a:buChar char="Ø"/>
            </a:pPr>
            <a:r>
              <a:rPr lang="de-DE" dirty="0" smtClean="0"/>
              <a:t>2 </a:t>
            </a:r>
            <a:r>
              <a:rPr lang="de-DE" dirty="0" err="1" smtClean="0"/>
              <a:t>full</a:t>
            </a:r>
            <a:r>
              <a:rPr lang="de-DE" dirty="0" smtClean="0"/>
              <a:t>-time </a:t>
            </a:r>
            <a:r>
              <a:rPr lang="de-DE" dirty="0" err="1" smtClean="0"/>
              <a:t>people</a:t>
            </a:r>
            <a:endParaRPr lang="en-US" dirty="0"/>
          </a:p>
        </p:txBody>
      </p:sp>
      <p:sp>
        <p:nvSpPr>
          <p:cNvPr id="25" name="Textfeld 24"/>
          <p:cNvSpPr txBox="1"/>
          <p:nvPr/>
        </p:nvSpPr>
        <p:spPr>
          <a:xfrm>
            <a:off x="5723975" y="6065420"/>
            <a:ext cx="3155736" cy="369332"/>
          </a:xfrm>
          <a:prstGeom prst="rect">
            <a:avLst/>
          </a:prstGeom>
          <a:solidFill>
            <a:schemeClr val="bg1">
              <a:alpha val="71000"/>
            </a:schemeClr>
          </a:solidFill>
        </p:spPr>
        <p:txBody>
          <a:bodyPr wrap="none" rtlCol="0">
            <a:spAutoFit/>
          </a:bodyPr>
          <a:lstStyle/>
          <a:p>
            <a:r>
              <a:rPr lang="de-DE" dirty="0" smtClean="0"/>
              <a:t>Engelmann et al., AMT, 2016</a:t>
            </a:r>
            <a:endParaRPr lang="de-DE" dirty="0" smtClean="0"/>
          </a:p>
        </p:txBody>
      </p:sp>
    </p:spTree>
    <p:extLst>
      <p:ext uri="{BB962C8B-B14F-4D97-AF65-F5344CB8AC3E}">
        <p14:creationId xmlns:p14="http://schemas.microsoft.com/office/powerpoint/2010/main" val="3537329972"/>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n</a:t>
            </a:r>
            <a:r>
              <a:rPr lang="de-DE" dirty="0" err="1" smtClean="0"/>
              <a:t>ew</a:t>
            </a:r>
            <a:r>
              <a:rPr lang="de-DE" dirty="0" smtClean="0"/>
              <a:t> </a:t>
            </a:r>
            <a:r>
              <a:rPr lang="de-DE" dirty="0" err="1" smtClean="0"/>
              <a:t>lidar</a:t>
            </a:r>
            <a:endParaRPr lang="en-US" dirty="0"/>
          </a:p>
        </p:txBody>
      </p:sp>
      <p:sp>
        <p:nvSpPr>
          <p:cNvPr id="4" name="Fußzeilenplatzhalter 3"/>
          <p:cNvSpPr>
            <a:spLocks noGrp="1"/>
          </p:cNvSpPr>
          <p:nvPr>
            <p:ph type="ftr" sz="quarter" idx="10"/>
          </p:nvPr>
        </p:nvSpPr>
        <p:spPr/>
        <p:txBody>
          <a:bodyPr/>
          <a:lstStyle/>
          <a:p>
            <a:pPr>
              <a:defRPr/>
            </a:pPr>
            <a:r>
              <a:rPr lang="de-DE" dirty="0" smtClean="0"/>
              <a:t>FEHP - 05/2018</a:t>
            </a:r>
            <a:endParaRPr lang="de-DE" dirty="0"/>
          </a:p>
        </p:txBody>
      </p:sp>
      <p:sp>
        <p:nvSpPr>
          <p:cNvPr id="5" name="Foliennummernplatzhalter 4"/>
          <p:cNvSpPr>
            <a:spLocks noGrp="1"/>
          </p:cNvSpPr>
          <p:nvPr>
            <p:ph type="sldNum" sz="quarter" idx="11"/>
          </p:nvPr>
        </p:nvSpPr>
        <p:spPr/>
        <p:txBody>
          <a:bodyPr/>
          <a:lstStyle/>
          <a:p>
            <a:pPr>
              <a:defRPr/>
            </a:pPr>
            <a:fld id="{342133D2-C10B-4EF2-9818-6934649FCB4B}" type="slidenum">
              <a:rPr lang="de-DE" smtClean="0"/>
              <a:pPr>
                <a:defRPr/>
              </a:pPr>
              <a:t>22</a:t>
            </a:fld>
            <a:endParaRPr lang="de-DE" dirty="0"/>
          </a:p>
        </p:txBody>
      </p:sp>
      <p:pic>
        <p:nvPicPr>
          <p:cNvPr id="1229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9912" y="1731962"/>
            <a:ext cx="5080000" cy="3392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124744"/>
            <a:ext cx="3392487" cy="50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64422790"/>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n</a:t>
            </a:r>
            <a:r>
              <a:rPr lang="de-DE" dirty="0" err="1" smtClean="0"/>
              <a:t>ew</a:t>
            </a:r>
            <a:r>
              <a:rPr lang="de-DE" dirty="0" smtClean="0"/>
              <a:t> </a:t>
            </a:r>
            <a:r>
              <a:rPr lang="de-DE" dirty="0" err="1" smtClean="0"/>
              <a:t>lidar</a:t>
            </a:r>
            <a:endParaRPr lang="en-US" dirty="0"/>
          </a:p>
        </p:txBody>
      </p:sp>
      <p:sp>
        <p:nvSpPr>
          <p:cNvPr id="4" name="Fußzeilenplatzhalter 3"/>
          <p:cNvSpPr>
            <a:spLocks noGrp="1"/>
          </p:cNvSpPr>
          <p:nvPr>
            <p:ph type="ftr" sz="quarter" idx="10"/>
          </p:nvPr>
        </p:nvSpPr>
        <p:spPr/>
        <p:txBody>
          <a:bodyPr/>
          <a:lstStyle/>
          <a:p>
            <a:pPr>
              <a:defRPr/>
            </a:pPr>
            <a:r>
              <a:rPr lang="de-DE" dirty="0" smtClean="0"/>
              <a:t>FEHP - 05/2018</a:t>
            </a:r>
            <a:endParaRPr lang="de-DE" dirty="0"/>
          </a:p>
        </p:txBody>
      </p:sp>
      <p:sp>
        <p:nvSpPr>
          <p:cNvPr id="5" name="Foliennummernplatzhalter 4"/>
          <p:cNvSpPr>
            <a:spLocks noGrp="1"/>
          </p:cNvSpPr>
          <p:nvPr>
            <p:ph type="sldNum" sz="quarter" idx="11"/>
          </p:nvPr>
        </p:nvSpPr>
        <p:spPr/>
        <p:txBody>
          <a:bodyPr/>
          <a:lstStyle/>
          <a:p>
            <a:pPr>
              <a:defRPr/>
            </a:pPr>
            <a:fld id="{342133D2-C10B-4EF2-9818-6934649FCB4B}" type="slidenum">
              <a:rPr lang="de-DE" smtClean="0"/>
              <a:pPr>
                <a:defRPr/>
              </a:pPr>
              <a:t>23</a:t>
            </a:fld>
            <a:endParaRPr lang="de-DE"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052735"/>
            <a:ext cx="5080000" cy="3392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465" y="4509120"/>
            <a:ext cx="2736304" cy="1827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55976" y="2924944"/>
            <a:ext cx="4654860" cy="3103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46472938"/>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n</a:t>
            </a:r>
            <a:r>
              <a:rPr lang="de-DE" dirty="0" err="1" smtClean="0"/>
              <a:t>ew</a:t>
            </a:r>
            <a:r>
              <a:rPr lang="de-DE" dirty="0" smtClean="0"/>
              <a:t> </a:t>
            </a:r>
            <a:r>
              <a:rPr lang="de-DE" dirty="0" err="1" smtClean="0"/>
              <a:t>lidar</a:t>
            </a:r>
            <a:endParaRPr lang="en-US" dirty="0"/>
          </a:p>
        </p:txBody>
      </p:sp>
      <p:sp>
        <p:nvSpPr>
          <p:cNvPr id="4" name="Fußzeilenplatzhalter 3"/>
          <p:cNvSpPr>
            <a:spLocks noGrp="1"/>
          </p:cNvSpPr>
          <p:nvPr>
            <p:ph type="ftr" sz="quarter" idx="10"/>
          </p:nvPr>
        </p:nvSpPr>
        <p:spPr/>
        <p:txBody>
          <a:bodyPr/>
          <a:lstStyle/>
          <a:p>
            <a:pPr>
              <a:defRPr/>
            </a:pPr>
            <a:r>
              <a:rPr lang="de-DE" dirty="0" smtClean="0"/>
              <a:t>FEHP - 05/2018</a:t>
            </a:r>
            <a:endParaRPr lang="de-DE" dirty="0"/>
          </a:p>
        </p:txBody>
      </p:sp>
      <p:sp>
        <p:nvSpPr>
          <p:cNvPr id="5" name="Foliennummernplatzhalter 4"/>
          <p:cNvSpPr>
            <a:spLocks noGrp="1"/>
          </p:cNvSpPr>
          <p:nvPr>
            <p:ph type="sldNum" sz="quarter" idx="11"/>
          </p:nvPr>
        </p:nvSpPr>
        <p:spPr/>
        <p:txBody>
          <a:bodyPr/>
          <a:lstStyle/>
          <a:p>
            <a:pPr>
              <a:defRPr/>
            </a:pPr>
            <a:fld id="{342133D2-C10B-4EF2-9818-6934649FCB4B}" type="slidenum">
              <a:rPr lang="de-DE" smtClean="0"/>
              <a:pPr>
                <a:defRPr/>
              </a:pPr>
              <a:t>24</a:t>
            </a:fld>
            <a:endParaRPr lang="de-DE" dirty="0"/>
          </a:p>
        </p:txBody>
      </p:sp>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980728"/>
            <a:ext cx="4632325" cy="3475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2924944"/>
            <a:ext cx="4444868" cy="3361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97721957"/>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n</a:t>
            </a:r>
            <a:r>
              <a:rPr lang="de-DE" dirty="0" err="1" smtClean="0"/>
              <a:t>ew</a:t>
            </a:r>
            <a:r>
              <a:rPr lang="de-DE" dirty="0" smtClean="0"/>
              <a:t> </a:t>
            </a:r>
            <a:r>
              <a:rPr lang="de-DE" dirty="0" err="1" smtClean="0"/>
              <a:t>lidar</a:t>
            </a:r>
            <a:r>
              <a:rPr lang="de-DE" dirty="0" smtClean="0"/>
              <a:t> – </a:t>
            </a:r>
            <a:r>
              <a:rPr lang="de-DE" dirty="0" err="1" smtClean="0"/>
              <a:t>return</a:t>
            </a:r>
            <a:r>
              <a:rPr lang="de-DE" dirty="0" smtClean="0"/>
              <a:t> </a:t>
            </a:r>
            <a:r>
              <a:rPr lang="de-DE" dirty="0" err="1" smtClean="0"/>
              <a:t>signals</a:t>
            </a:r>
            <a:endParaRPr lang="en-US" dirty="0"/>
          </a:p>
        </p:txBody>
      </p:sp>
      <p:sp>
        <p:nvSpPr>
          <p:cNvPr id="4" name="Fußzeilenplatzhalter 3"/>
          <p:cNvSpPr>
            <a:spLocks noGrp="1"/>
          </p:cNvSpPr>
          <p:nvPr>
            <p:ph type="ftr" sz="quarter" idx="10"/>
          </p:nvPr>
        </p:nvSpPr>
        <p:spPr/>
        <p:txBody>
          <a:bodyPr/>
          <a:lstStyle/>
          <a:p>
            <a:pPr>
              <a:defRPr/>
            </a:pPr>
            <a:r>
              <a:rPr lang="de-DE" dirty="0" smtClean="0"/>
              <a:t>FEHP - 05/2018</a:t>
            </a:r>
            <a:endParaRPr lang="de-DE" dirty="0"/>
          </a:p>
        </p:txBody>
      </p:sp>
      <p:sp>
        <p:nvSpPr>
          <p:cNvPr id="5" name="Foliennummernplatzhalter 4"/>
          <p:cNvSpPr>
            <a:spLocks noGrp="1"/>
          </p:cNvSpPr>
          <p:nvPr>
            <p:ph type="sldNum" sz="quarter" idx="11"/>
          </p:nvPr>
        </p:nvSpPr>
        <p:spPr/>
        <p:txBody>
          <a:bodyPr/>
          <a:lstStyle/>
          <a:p>
            <a:pPr>
              <a:defRPr/>
            </a:pPr>
            <a:fld id="{342133D2-C10B-4EF2-9818-6934649FCB4B}" type="slidenum">
              <a:rPr lang="de-DE" smtClean="0"/>
              <a:pPr>
                <a:defRPr/>
              </a:pPr>
              <a:t>25</a:t>
            </a:fld>
            <a:endParaRPr lang="de-DE" dirty="0"/>
          </a:p>
        </p:txBody>
      </p:sp>
      <p:pic>
        <p:nvPicPr>
          <p:cNvPr id="3" name="Grafi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0000" y="972000"/>
            <a:ext cx="6750000" cy="5400000"/>
          </a:xfrm>
          <a:prstGeom prst="rect">
            <a:avLst/>
          </a:prstGeom>
        </p:spPr>
      </p:pic>
    </p:spTree>
    <p:extLst>
      <p:ext uri="{BB962C8B-B14F-4D97-AF65-F5344CB8AC3E}">
        <p14:creationId xmlns:p14="http://schemas.microsoft.com/office/powerpoint/2010/main" val="747004163"/>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0000" y="972000"/>
            <a:ext cx="6750000" cy="5400000"/>
          </a:xfrm>
          <a:prstGeom prst="rect">
            <a:avLst/>
          </a:prstGeom>
        </p:spPr>
      </p:pic>
      <p:sp>
        <p:nvSpPr>
          <p:cNvPr id="2" name="Titel 1"/>
          <p:cNvSpPr>
            <a:spLocks noGrp="1"/>
          </p:cNvSpPr>
          <p:nvPr>
            <p:ph type="title"/>
          </p:nvPr>
        </p:nvSpPr>
        <p:spPr/>
        <p:txBody>
          <a:bodyPr/>
          <a:lstStyle/>
          <a:p>
            <a:r>
              <a:rPr lang="de-DE" dirty="0" err="1"/>
              <a:t>n</a:t>
            </a:r>
            <a:r>
              <a:rPr lang="de-DE" dirty="0" err="1" smtClean="0"/>
              <a:t>ew</a:t>
            </a:r>
            <a:r>
              <a:rPr lang="de-DE" dirty="0" smtClean="0"/>
              <a:t> </a:t>
            </a:r>
            <a:r>
              <a:rPr lang="de-DE" dirty="0" err="1" smtClean="0"/>
              <a:t>lidar</a:t>
            </a:r>
            <a:r>
              <a:rPr lang="de-DE" dirty="0" smtClean="0"/>
              <a:t> – </a:t>
            </a:r>
            <a:r>
              <a:rPr lang="de-DE" dirty="0" err="1" smtClean="0"/>
              <a:t>return</a:t>
            </a:r>
            <a:r>
              <a:rPr lang="de-DE" dirty="0" smtClean="0"/>
              <a:t> </a:t>
            </a:r>
            <a:r>
              <a:rPr lang="de-DE" dirty="0" err="1" smtClean="0"/>
              <a:t>signals</a:t>
            </a:r>
            <a:endParaRPr lang="en-US" dirty="0"/>
          </a:p>
        </p:txBody>
      </p:sp>
      <p:sp>
        <p:nvSpPr>
          <p:cNvPr id="4" name="Fußzeilenplatzhalter 3"/>
          <p:cNvSpPr>
            <a:spLocks noGrp="1"/>
          </p:cNvSpPr>
          <p:nvPr>
            <p:ph type="ftr" sz="quarter" idx="10"/>
          </p:nvPr>
        </p:nvSpPr>
        <p:spPr/>
        <p:txBody>
          <a:bodyPr/>
          <a:lstStyle/>
          <a:p>
            <a:pPr>
              <a:defRPr/>
            </a:pPr>
            <a:r>
              <a:rPr lang="de-DE" dirty="0" smtClean="0"/>
              <a:t>FEHP - 05/2018</a:t>
            </a:r>
            <a:endParaRPr lang="de-DE" dirty="0"/>
          </a:p>
        </p:txBody>
      </p:sp>
      <p:sp>
        <p:nvSpPr>
          <p:cNvPr id="5" name="Foliennummernplatzhalter 4"/>
          <p:cNvSpPr>
            <a:spLocks noGrp="1"/>
          </p:cNvSpPr>
          <p:nvPr>
            <p:ph type="sldNum" sz="quarter" idx="11"/>
          </p:nvPr>
        </p:nvSpPr>
        <p:spPr/>
        <p:txBody>
          <a:bodyPr/>
          <a:lstStyle/>
          <a:p>
            <a:pPr>
              <a:defRPr/>
            </a:pPr>
            <a:fld id="{342133D2-C10B-4EF2-9818-6934649FCB4B}" type="slidenum">
              <a:rPr lang="de-DE" smtClean="0"/>
              <a:pPr>
                <a:defRPr/>
              </a:pPr>
              <a:t>26</a:t>
            </a:fld>
            <a:endParaRPr lang="de-DE" dirty="0"/>
          </a:p>
        </p:txBody>
      </p:sp>
      <p:cxnSp>
        <p:nvCxnSpPr>
          <p:cNvPr id="8" name="Gerade Verbindung mit Pfeil 7"/>
          <p:cNvCxnSpPr/>
          <p:nvPr/>
        </p:nvCxnSpPr>
        <p:spPr bwMode="auto">
          <a:xfrm>
            <a:off x="2411760" y="3068960"/>
            <a:ext cx="0" cy="1008112"/>
          </a:xfrm>
          <a:prstGeom prst="straightConnector1">
            <a:avLst/>
          </a:prstGeom>
          <a:solidFill>
            <a:schemeClr val="accent1"/>
          </a:solidFill>
          <a:ln w="25400" cap="flat" cmpd="sng" algn="ctr">
            <a:solidFill>
              <a:srgbClr val="FF0000"/>
            </a:solidFill>
            <a:prstDash val="solid"/>
            <a:round/>
            <a:headEnd type="arrow"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Gerade Verbindung mit Pfeil 9"/>
          <p:cNvCxnSpPr/>
          <p:nvPr/>
        </p:nvCxnSpPr>
        <p:spPr bwMode="auto">
          <a:xfrm>
            <a:off x="2267744" y="3209134"/>
            <a:ext cx="0" cy="720080"/>
          </a:xfrm>
          <a:prstGeom prst="straightConnector1">
            <a:avLst/>
          </a:prstGeom>
          <a:solidFill>
            <a:schemeClr val="accent1"/>
          </a:solidFill>
          <a:ln w="25400" cap="flat" cmpd="sng" algn="ctr">
            <a:solidFill>
              <a:srgbClr val="0000FF"/>
            </a:solidFill>
            <a:prstDash val="solid"/>
            <a:round/>
            <a:headEnd type="arrow"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Textfeld 11"/>
          <p:cNvSpPr txBox="1"/>
          <p:nvPr/>
        </p:nvSpPr>
        <p:spPr>
          <a:xfrm>
            <a:off x="2267744" y="1948190"/>
            <a:ext cx="2236510" cy="369332"/>
          </a:xfrm>
          <a:prstGeom prst="rect">
            <a:avLst/>
          </a:prstGeom>
          <a:noFill/>
        </p:spPr>
        <p:txBody>
          <a:bodyPr wrap="none" rtlCol="0">
            <a:spAutoFit/>
          </a:bodyPr>
          <a:lstStyle/>
          <a:p>
            <a:r>
              <a:rPr lang="de-DE" b="1" dirty="0" err="1">
                <a:solidFill>
                  <a:srgbClr val="0000FF"/>
                </a:solidFill>
              </a:rPr>
              <a:t>m</a:t>
            </a:r>
            <a:r>
              <a:rPr lang="de-DE" b="1" dirty="0" err="1" smtClean="0">
                <a:solidFill>
                  <a:srgbClr val="0000FF"/>
                </a:solidFill>
              </a:rPr>
              <a:t>uch</a:t>
            </a:r>
            <a:r>
              <a:rPr lang="de-DE" b="1" dirty="0" smtClean="0">
                <a:solidFill>
                  <a:srgbClr val="0000FF"/>
                </a:solidFill>
              </a:rPr>
              <a:t> </a:t>
            </a:r>
            <a:r>
              <a:rPr lang="de-DE" b="1" dirty="0" err="1" smtClean="0">
                <a:solidFill>
                  <a:srgbClr val="0000FF"/>
                </a:solidFill>
              </a:rPr>
              <a:t>better</a:t>
            </a:r>
            <a:r>
              <a:rPr lang="de-DE" b="1" dirty="0" smtClean="0">
                <a:solidFill>
                  <a:srgbClr val="0000FF"/>
                </a:solidFill>
              </a:rPr>
              <a:t> </a:t>
            </a:r>
            <a:r>
              <a:rPr lang="de-DE" b="1" dirty="0" err="1" smtClean="0">
                <a:solidFill>
                  <a:srgbClr val="0000FF"/>
                </a:solidFill>
              </a:rPr>
              <a:t>signal</a:t>
            </a:r>
            <a:endParaRPr lang="en-US" b="1" dirty="0">
              <a:solidFill>
                <a:srgbClr val="0000FF"/>
              </a:solidFill>
            </a:endParaRPr>
          </a:p>
        </p:txBody>
      </p:sp>
    </p:spTree>
    <p:extLst>
      <p:ext uri="{BB962C8B-B14F-4D97-AF65-F5344CB8AC3E}">
        <p14:creationId xmlns:p14="http://schemas.microsoft.com/office/powerpoint/2010/main" val="2292964628"/>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profiles</a:t>
            </a:r>
            <a:r>
              <a:rPr lang="de-DE" dirty="0" smtClean="0"/>
              <a:t> per </a:t>
            </a:r>
            <a:r>
              <a:rPr lang="de-DE" dirty="0" err="1" smtClean="0"/>
              <a:t>year</a:t>
            </a:r>
            <a:endParaRPr lang="en-US" dirty="0"/>
          </a:p>
        </p:txBody>
      </p:sp>
      <p:sp>
        <p:nvSpPr>
          <p:cNvPr id="4" name="Fußzeilenplatzhalter 3"/>
          <p:cNvSpPr>
            <a:spLocks noGrp="1"/>
          </p:cNvSpPr>
          <p:nvPr>
            <p:ph type="ftr" sz="quarter" idx="10"/>
          </p:nvPr>
        </p:nvSpPr>
        <p:spPr/>
        <p:txBody>
          <a:bodyPr/>
          <a:lstStyle/>
          <a:p>
            <a:pPr>
              <a:defRPr/>
            </a:pPr>
            <a:r>
              <a:rPr lang="de-DE" dirty="0" smtClean="0"/>
              <a:t>FEHP - 05/2018</a:t>
            </a:r>
            <a:endParaRPr lang="de-DE" dirty="0"/>
          </a:p>
        </p:txBody>
      </p:sp>
      <p:sp>
        <p:nvSpPr>
          <p:cNvPr id="5" name="Foliennummernplatzhalter 4"/>
          <p:cNvSpPr>
            <a:spLocks noGrp="1"/>
          </p:cNvSpPr>
          <p:nvPr>
            <p:ph type="sldNum" sz="quarter" idx="11"/>
          </p:nvPr>
        </p:nvSpPr>
        <p:spPr/>
        <p:txBody>
          <a:bodyPr/>
          <a:lstStyle/>
          <a:p>
            <a:pPr>
              <a:defRPr/>
            </a:pPr>
            <a:fld id="{342133D2-C10B-4EF2-9818-6934649FCB4B}" type="slidenum">
              <a:rPr lang="de-DE" smtClean="0"/>
              <a:pPr>
                <a:defRPr/>
              </a:pPr>
              <a:t>3</a:t>
            </a:fld>
            <a:endParaRPr lang="de-DE"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6712"/>
            <a:ext cx="9144000"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1815917"/>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0"/>
          </p:nvPr>
        </p:nvSpPr>
        <p:spPr/>
        <p:txBody>
          <a:bodyPr/>
          <a:lstStyle/>
          <a:p>
            <a:pPr>
              <a:defRPr/>
            </a:pPr>
            <a:r>
              <a:rPr lang="de-DE" dirty="0" smtClean="0"/>
              <a:t>FEHP - 05/2018</a:t>
            </a:r>
            <a:endParaRPr lang="de-DE" dirty="0"/>
          </a:p>
        </p:txBody>
      </p:sp>
      <p:sp>
        <p:nvSpPr>
          <p:cNvPr id="3" name="Foliennummernplatzhalter 2"/>
          <p:cNvSpPr>
            <a:spLocks noGrp="1"/>
          </p:cNvSpPr>
          <p:nvPr>
            <p:ph type="sldNum" sz="quarter" idx="11"/>
          </p:nvPr>
        </p:nvSpPr>
        <p:spPr/>
        <p:txBody>
          <a:bodyPr/>
          <a:lstStyle/>
          <a:p>
            <a:pPr>
              <a:defRPr/>
            </a:pPr>
            <a:fld id="{CF087C22-B423-40F7-BA45-17C9A135A47A}" type="slidenum">
              <a:rPr lang="de-DE" smtClean="0"/>
              <a:pPr>
                <a:defRPr/>
              </a:pPr>
              <a:t>4</a:t>
            </a:fld>
            <a:endParaRPr lang="de-DE" dirty="0"/>
          </a:p>
        </p:txBody>
      </p:sp>
      <p:sp>
        <p:nvSpPr>
          <p:cNvPr id="6" name="Titel 1"/>
          <p:cNvSpPr txBox="1">
            <a:spLocks/>
          </p:cNvSpPr>
          <p:nvPr/>
        </p:nvSpPr>
        <p:spPr>
          <a:xfrm>
            <a:off x="1259632" y="332656"/>
            <a:ext cx="8353425" cy="431800"/>
          </a:xfrm>
          <a:prstGeom prst="rect">
            <a:avLst/>
          </a:prstGeom>
        </p:spPr>
        <p:txBody>
          <a:bodyPr/>
          <a:lstStyle>
            <a:lvl1pPr algn="l" rtl="0" eaLnBrk="1" fontAlgn="base" hangingPunct="1">
              <a:spcBef>
                <a:spcPct val="0"/>
              </a:spcBef>
              <a:spcAft>
                <a:spcPct val="0"/>
              </a:spcAft>
              <a:defRPr sz="2400" b="1">
                <a:solidFill>
                  <a:schemeClr val="tx2"/>
                </a:solidFill>
                <a:latin typeface="+mj-lt"/>
                <a:ea typeface="+mj-ea"/>
                <a:cs typeface="+mj-cs"/>
              </a:defRPr>
            </a:lvl1pPr>
            <a:lvl2pPr algn="l" rtl="0" eaLnBrk="1" fontAlgn="base" hangingPunct="1">
              <a:spcBef>
                <a:spcPct val="0"/>
              </a:spcBef>
              <a:spcAft>
                <a:spcPct val="0"/>
              </a:spcAft>
              <a:defRPr sz="2400" b="1">
                <a:solidFill>
                  <a:schemeClr val="tx2"/>
                </a:solidFill>
                <a:latin typeface="Arial" charset="0"/>
              </a:defRPr>
            </a:lvl2pPr>
            <a:lvl3pPr algn="l" rtl="0" eaLnBrk="1" fontAlgn="base" hangingPunct="1">
              <a:spcBef>
                <a:spcPct val="0"/>
              </a:spcBef>
              <a:spcAft>
                <a:spcPct val="0"/>
              </a:spcAft>
              <a:defRPr sz="2400" b="1">
                <a:solidFill>
                  <a:schemeClr val="tx2"/>
                </a:solidFill>
                <a:latin typeface="Arial" charset="0"/>
              </a:defRPr>
            </a:lvl3pPr>
            <a:lvl4pPr algn="l" rtl="0" eaLnBrk="1" fontAlgn="base" hangingPunct="1">
              <a:spcBef>
                <a:spcPct val="0"/>
              </a:spcBef>
              <a:spcAft>
                <a:spcPct val="0"/>
              </a:spcAft>
              <a:defRPr sz="2400" b="1">
                <a:solidFill>
                  <a:schemeClr val="tx2"/>
                </a:solidFill>
                <a:latin typeface="Arial" charset="0"/>
              </a:defRPr>
            </a:lvl4pPr>
            <a:lvl5pPr algn="l" rtl="0" eaLnBrk="1" fontAlgn="base" hangingPunct="1">
              <a:spcBef>
                <a:spcPct val="0"/>
              </a:spcBef>
              <a:spcAft>
                <a:spcPct val="0"/>
              </a:spcAft>
              <a:defRPr sz="2400" b="1">
                <a:solidFill>
                  <a:schemeClr val="tx2"/>
                </a:solidFill>
                <a:latin typeface="Arial" charset="0"/>
              </a:defRPr>
            </a:lvl5pPr>
            <a:lvl6pPr marL="457200" algn="l" rtl="0" eaLnBrk="1" fontAlgn="base" hangingPunct="1">
              <a:spcBef>
                <a:spcPct val="0"/>
              </a:spcBef>
              <a:spcAft>
                <a:spcPct val="0"/>
              </a:spcAft>
              <a:defRPr sz="2400" b="1">
                <a:solidFill>
                  <a:schemeClr val="accent1"/>
                </a:solidFill>
                <a:latin typeface="Arial" charset="0"/>
              </a:defRPr>
            </a:lvl6pPr>
            <a:lvl7pPr marL="914400" algn="l" rtl="0" eaLnBrk="1" fontAlgn="base" hangingPunct="1">
              <a:spcBef>
                <a:spcPct val="0"/>
              </a:spcBef>
              <a:spcAft>
                <a:spcPct val="0"/>
              </a:spcAft>
              <a:defRPr sz="2400" b="1">
                <a:solidFill>
                  <a:schemeClr val="accent1"/>
                </a:solidFill>
                <a:latin typeface="Arial" charset="0"/>
              </a:defRPr>
            </a:lvl7pPr>
            <a:lvl8pPr marL="1371600" algn="l" rtl="0" eaLnBrk="1" fontAlgn="base" hangingPunct="1">
              <a:spcBef>
                <a:spcPct val="0"/>
              </a:spcBef>
              <a:spcAft>
                <a:spcPct val="0"/>
              </a:spcAft>
              <a:defRPr sz="2400" b="1">
                <a:solidFill>
                  <a:schemeClr val="accent1"/>
                </a:solidFill>
                <a:latin typeface="Arial" charset="0"/>
              </a:defRPr>
            </a:lvl8pPr>
            <a:lvl9pPr marL="1828800" algn="l" rtl="0" eaLnBrk="1" fontAlgn="base" hangingPunct="1">
              <a:spcBef>
                <a:spcPct val="0"/>
              </a:spcBef>
              <a:spcAft>
                <a:spcPct val="0"/>
              </a:spcAft>
              <a:defRPr sz="2400" b="1">
                <a:solidFill>
                  <a:schemeClr val="accent1"/>
                </a:solidFill>
                <a:latin typeface="Arial" charset="0"/>
              </a:defRPr>
            </a:lvl9pPr>
          </a:lstStyle>
          <a:p>
            <a:r>
              <a:rPr lang="de-DE" kern="0" dirty="0"/>
              <a:t>t</a:t>
            </a:r>
            <a:r>
              <a:rPr lang="de-DE" kern="0" dirty="0" smtClean="0"/>
              <a:t>otal </a:t>
            </a:r>
            <a:r>
              <a:rPr lang="de-DE" kern="0" dirty="0" err="1" smtClean="0"/>
              <a:t>ozone</a:t>
            </a:r>
            <a:endParaRPr lang="en-US" kern="0" dirty="0"/>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980728"/>
            <a:ext cx="3908224" cy="547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1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89591" y="1988840"/>
            <a:ext cx="4535103" cy="2952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28639814"/>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uppieren 11"/>
          <p:cNvGrpSpPr>
            <a:grpSpLocks noChangeAspect="1"/>
          </p:cNvGrpSpPr>
          <p:nvPr/>
        </p:nvGrpSpPr>
        <p:grpSpPr>
          <a:xfrm>
            <a:off x="4709974" y="4678660"/>
            <a:ext cx="3246402" cy="2062708"/>
            <a:chOff x="2259969" y="5393998"/>
            <a:chExt cx="4958161" cy="3150330"/>
          </a:xfrm>
        </p:grpSpPr>
        <p:pic>
          <p:nvPicPr>
            <p:cNvPr id="13" name="Picture 9"/>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9645" r="8551" b="20687"/>
            <a:stretch/>
          </p:blipFill>
          <p:spPr bwMode="auto">
            <a:xfrm>
              <a:off x="2259969" y="5393998"/>
              <a:ext cx="3114267" cy="31399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4" name="Gerade Verbindung mit Pfeil 13"/>
            <p:cNvCxnSpPr>
              <a:stCxn id="13" idx="0"/>
            </p:cNvCxnSpPr>
            <p:nvPr/>
          </p:nvCxnSpPr>
          <p:spPr bwMode="auto">
            <a:xfrm>
              <a:off x="3817103" y="5393998"/>
              <a:ext cx="36881" cy="405033"/>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5" name="Picture 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56799" y="5413193"/>
              <a:ext cx="2061331" cy="31311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19672" y="4221088"/>
            <a:ext cx="1775534" cy="25623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ußzeilenplatzhalter 1"/>
          <p:cNvSpPr>
            <a:spLocks noGrp="1"/>
          </p:cNvSpPr>
          <p:nvPr>
            <p:ph type="ftr" sz="quarter" idx="10"/>
          </p:nvPr>
        </p:nvSpPr>
        <p:spPr/>
        <p:txBody>
          <a:bodyPr/>
          <a:lstStyle/>
          <a:p>
            <a:pPr>
              <a:defRPr/>
            </a:pPr>
            <a:r>
              <a:rPr lang="de-DE" dirty="0" smtClean="0"/>
              <a:t>FEHP - 05/2018</a:t>
            </a:r>
            <a:endParaRPr lang="de-DE" dirty="0"/>
          </a:p>
        </p:txBody>
      </p:sp>
      <p:sp>
        <p:nvSpPr>
          <p:cNvPr id="3" name="Foliennummernplatzhalter 2"/>
          <p:cNvSpPr>
            <a:spLocks noGrp="1"/>
          </p:cNvSpPr>
          <p:nvPr>
            <p:ph type="sldNum" sz="quarter" idx="11"/>
          </p:nvPr>
        </p:nvSpPr>
        <p:spPr/>
        <p:txBody>
          <a:bodyPr/>
          <a:lstStyle/>
          <a:p>
            <a:pPr>
              <a:defRPr/>
            </a:pPr>
            <a:fld id="{CF087C22-B423-40F7-BA45-17C9A135A47A}" type="slidenum">
              <a:rPr lang="de-DE" smtClean="0"/>
              <a:pPr>
                <a:defRPr/>
              </a:pPr>
              <a:t>5</a:t>
            </a:fld>
            <a:endParaRPr lang="de-DE" dirty="0"/>
          </a:p>
        </p:txBody>
      </p:sp>
      <p:sp>
        <p:nvSpPr>
          <p:cNvPr id="7" name="Titel 1"/>
          <p:cNvSpPr txBox="1">
            <a:spLocks/>
          </p:cNvSpPr>
          <p:nvPr/>
        </p:nvSpPr>
        <p:spPr>
          <a:xfrm>
            <a:off x="1187127" y="332656"/>
            <a:ext cx="8353425" cy="431800"/>
          </a:xfrm>
          <a:prstGeom prst="rect">
            <a:avLst/>
          </a:prstGeom>
        </p:spPr>
        <p:txBody>
          <a:bodyPr/>
          <a:lstStyle>
            <a:lvl1pPr algn="l" rtl="0" eaLnBrk="1" fontAlgn="base" hangingPunct="1">
              <a:spcBef>
                <a:spcPct val="0"/>
              </a:spcBef>
              <a:spcAft>
                <a:spcPct val="0"/>
              </a:spcAft>
              <a:defRPr sz="2400" b="1">
                <a:solidFill>
                  <a:schemeClr val="tx2"/>
                </a:solidFill>
                <a:latin typeface="+mj-lt"/>
                <a:ea typeface="+mj-ea"/>
                <a:cs typeface="+mj-cs"/>
              </a:defRPr>
            </a:lvl1pPr>
            <a:lvl2pPr algn="l" rtl="0" eaLnBrk="1" fontAlgn="base" hangingPunct="1">
              <a:spcBef>
                <a:spcPct val="0"/>
              </a:spcBef>
              <a:spcAft>
                <a:spcPct val="0"/>
              </a:spcAft>
              <a:defRPr sz="2400" b="1">
                <a:solidFill>
                  <a:schemeClr val="tx2"/>
                </a:solidFill>
                <a:latin typeface="Arial" charset="0"/>
              </a:defRPr>
            </a:lvl2pPr>
            <a:lvl3pPr algn="l" rtl="0" eaLnBrk="1" fontAlgn="base" hangingPunct="1">
              <a:spcBef>
                <a:spcPct val="0"/>
              </a:spcBef>
              <a:spcAft>
                <a:spcPct val="0"/>
              </a:spcAft>
              <a:defRPr sz="2400" b="1">
                <a:solidFill>
                  <a:schemeClr val="tx2"/>
                </a:solidFill>
                <a:latin typeface="Arial" charset="0"/>
              </a:defRPr>
            </a:lvl3pPr>
            <a:lvl4pPr algn="l" rtl="0" eaLnBrk="1" fontAlgn="base" hangingPunct="1">
              <a:spcBef>
                <a:spcPct val="0"/>
              </a:spcBef>
              <a:spcAft>
                <a:spcPct val="0"/>
              </a:spcAft>
              <a:defRPr sz="2400" b="1">
                <a:solidFill>
                  <a:schemeClr val="tx2"/>
                </a:solidFill>
                <a:latin typeface="Arial" charset="0"/>
              </a:defRPr>
            </a:lvl4pPr>
            <a:lvl5pPr algn="l" rtl="0" eaLnBrk="1" fontAlgn="base" hangingPunct="1">
              <a:spcBef>
                <a:spcPct val="0"/>
              </a:spcBef>
              <a:spcAft>
                <a:spcPct val="0"/>
              </a:spcAft>
              <a:defRPr sz="2400" b="1">
                <a:solidFill>
                  <a:schemeClr val="tx2"/>
                </a:solidFill>
                <a:latin typeface="Arial" charset="0"/>
              </a:defRPr>
            </a:lvl5pPr>
            <a:lvl6pPr marL="457200" algn="l" rtl="0" eaLnBrk="1" fontAlgn="base" hangingPunct="1">
              <a:spcBef>
                <a:spcPct val="0"/>
              </a:spcBef>
              <a:spcAft>
                <a:spcPct val="0"/>
              </a:spcAft>
              <a:defRPr sz="2400" b="1">
                <a:solidFill>
                  <a:schemeClr val="accent1"/>
                </a:solidFill>
                <a:latin typeface="Arial" charset="0"/>
              </a:defRPr>
            </a:lvl6pPr>
            <a:lvl7pPr marL="914400" algn="l" rtl="0" eaLnBrk="1" fontAlgn="base" hangingPunct="1">
              <a:spcBef>
                <a:spcPct val="0"/>
              </a:spcBef>
              <a:spcAft>
                <a:spcPct val="0"/>
              </a:spcAft>
              <a:defRPr sz="2400" b="1">
                <a:solidFill>
                  <a:schemeClr val="accent1"/>
                </a:solidFill>
                <a:latin typeface="Arial" charset="0"/>
              </a:defRPr>
            </a:lvl7pPr>
            <a:lvl8pPr marL="1371600" algn="l" rtl="0" eaLnBrk="1" fontAlgn="base" hangingPunct="1">
              <a:spcBef>
                <a:spcPct val="0"/>
              </a:spcBef>
              <a:spcAft>
                <a:spcPct val="0"/>
              </a:spcAft>
              <a:defRPr sz="2400" b="1">
                <a:solidFill>
                  <a:schemeClr val="accent1"/>
                </a:solidFill>
                <a:latin typeface="Arial" charset="0"/>
              </a:defRPr>
            </a:lvl8pPr>
            <a:lvl9pPr marL="1828800" algn="l" rtl="0" eaLnBrk="1" fontAlgn="base" hangingPunct="1">
              <a:spcBef>
                <a:spcPct val="0"/>
              </a:spcBef>
              <a:spcAft>
                <a:spcPct val="0"/>
              </a:spcAft>
              <a:defRPr sz="2400" b="1">
                <a:solidFill>
                  <a:schemeClr val="accent1"/>
                </a:solidFill>
                <a:latin typeface="Arial" charset="0"/>
              </a:defRPr>
            </a:lvl9pPr>
          </a:lstStyle>
          <a:p>
            <a:r>
              <a:rPr lang="de-DE" kern="0" dirty="0" err="1" smtClean="0"/>
              <a:t>profile</a:t>
            </a:r>
            <a:r>
              <a:rPr lang="de-DE" kern="0" dirty="0" smtClean="0"/>
              <a:t> </a:t>
            </a:r>
            <a:r>
              <a:rPr lang="de-DE" kern="0" dirty="0" err="1" smtClean="0"/>
              <a:t>ozone</a:t>
            </a:r>
            <a:endParaRPr lang="en-US" kern="0" dirty="0"/>
          </a:p>
        </p:txBody>
      </p:sp>
      <p:pic>
        <p:nvPicPr>
          <p:cNvPr id="409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980728"/>
            <a:ext cx="4504944" cy="3895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7504" y="980728"/>
            <a:ext cx="4517093" cy="3890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542877"/>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n</a:t>
            </a:r>
            <a:r>
              <a:rPr lang="de-DE" dirty="0" err="1" smtClean="0"/>
              <a:t>ew</a:t>
            </a:r>
            <a:r>
              <a:rPr lang="de-DE" dirty="0" smtClean="0"/>
              <a:t> </a:t>
            </a:r>
            <a:r>
              <a:rPr lang="de-DE" dirty="0" err="1" smtClean="0"/>
              <a:t>lidar</a:t>
            </a:r>
            <a:endParaRPr lang="en-US" dirty="0"/>
          </a:p>
        </p:txBody>
      </p:sp>
      <p:sp>
        <p:nvSpPr>
          <p:cNvPr id="6" name="Textfeld 5"/>
          <p:cNvSpPr txBox="1"/>
          <p:nvPr/>
        </p:nvSpPr>
        <p:spPr>
          <a:xfrm>
            <a:off x="3995936" y="2242607"/>
            <a:ext cx="5040560" cy="4401205"/>
          </a:xfrm>
          <a:prstGeom prst="rect">
            <a:avLst/>
          </a:prstGeom>
          <a:noFill/>
        </p:spPr>
        <p:txBody>
          <a:bodyPr wrap="square" rtlCol="0">
            <a:spAutoFit/>
          </a:bodyPr>
          <a:lstStyle/>
          <a:p>
            <a:r>
              <a:rPr lang="de-DE" sz="2000" dirty="0" smtClean="0"/>
              <a:t>      </a:t>
            </a:r>
            <a:r>
              <a:rPr lang="de-DE" sz="2000" b="1" dirty="0" err="1" smtClean="0"/>
              <a:t>old</a:t>
            </a:r>
            <a:r>
              <a:rPr lang="de-DE" sz="2000" b="1" dirty="0" smtClean="0"/>
              <a:t> </a:t>
            </a:r>
            <a:r>
              <a:rPr lang="de-DE" sz="2000" b="1" dirty="0" err="1" smtClean="0"/>
              <a:t>lidar</a:t>
            </a:r>
            <a:r>
              <a:rPr lang="de-DE" sz="2000" b="1" dirty="0"/>
              <a:t>	</a:t>
            </a:r>
            <a:r>
              <a:rPr lang="de-DE" sz="2000" b="1" dirty="0" smtClean="0"/>
              <a:t>	</a:t>
            </a:r>
            <a:r>
              <a:rPr lang="de-DE" sz="2000" b="1" dirty="0" err="1" smtClean="0"/>
              <a:t>new</a:t>
            </a:r>
            <a:r>
              <a:rPr lang="de-DE" sz="2000" b="1" dirty="0" smtClean="0"/>
              <a:t> </a:t>
            </a:r>
            <a:r>
              <a:rPr lang="de-DE" sz="2000" b="1" dirty="0" err="1" smtClean="0"/>
              <a:t>lidar</a:t>
            </a:r>
            <a:endParaRPr lang="de-DE" sz="2000" b="1" dirty="0" smtClean="0"/>
          </a:p>
          <a:p>
            <a:r>
              <a:rPr lang="de-DE" sz="2000" dirty="0" smtClean="0"/>
              <a:t>operational </a:t>
            </a:r>
            <a:r>
              <a:rPr lang="de-DE" sz="2000" dirty="0" err="1" smtClean="0"/>
              <a:t>since</a:t>
            </a:r>
            <a:r>
              <a:rPr lang="de-DE" sz="2000" dirty="0" smtClean="0"/>
              <a:t> 1987</a:t>
            </a:r>
            <a:r>
              <a:rPr lang="de-DE" sz="2000" dirty="0"/>
              <a:t>	</a:t>
            </a:r>
            <a:r>
              <a:rPr lang="de-DE" sz="2000" dirty="0" err="1" smtClean="0"/>
              <a:t>since</a:t>
            </a:r>
            <a:r>
              <a:rPr lang="de-DE" sz="2000" dirty="0" smtClean="0"/>
              <a:t> 3/2016</a:t>
            </a:r>
          </a:p>
          <a:p>
            <a:r>
              <a:rPr lang="de-DE" sz="2000" dirty="0" err="1" smtClean="0"/>
              <a:t>XeCl</a:t>
            </a:r>
            <a:r>
              <a:rPr lang="de-DE" sz="2000" dirty="0" smtClean="0"/>
              <a:t> + H</a:t>
            </a:r>
            <a:r>
              <a:rPr lang="de-DE" sz="2000" baseline="-25000" dirty="0" smtClean="0"/>
              <a:t>2</a:t>
            </a:r>
            <a:r>
              <a:rPr lang="de-DE" sz="2000" dirty="0" smtClean="0"/>
              <a:t>Raman	XeCl+YAGx3</a:t>
            </a:r>
          </a:p>
          <a:p>
            <a:r>
              <a:rPr lang="de-DE" sz="2000" dirty="0" smtClean="0"/>
              <a:t>0.6 m </a:t>
            </a:r>
            <a:r>
              <a:rPr lang="de-DE" sz="2000" dirty="0" err="1" smtClean="0"/>
              <a:t>mirror</a:t>
            </a:r>
            <a:r>
              <a:rPr lang="de-DE" sz="2000" dirty="0" smtClean="0"/>
              <a:t>		1 m </a:t>
            </a:r>
            <a:r>
              <a:rPr lang="de-DE" sz="2000" dirty="0" err="1" smtClean="0"/>
              <a:t>mirror</a:t>
            </a:r>
            <a:endParaRPr lang="de-DE" sz="2000" dirty="0" smtClean="0"/>
          </a:p>
          <a:p>
            <a:r>
              <a:rPr lang="de-DE" sz="2000" dirty="0" smtClean="0"/>
              <a:t>2 PMT </a:t>
            </a:r>
            <a:r>
              <a:rPr lang="de-DE" sz="2000" dirty="0" err="1" smtClean="0"/>
              <a:t>channels</a:t>
            </a:r>
            <a:r>
              <a:rPr lang="de-DE" sz="2000" dirty="0" smtClean="0"/>
              <a:t>	6 PMT </a:t>
            </a:r>
            <a:r>
              <a:rPr lang="de-DE" sz="2000" dirty="0" err="1" smtClean="0"/>
              <a:t>channels</a:t>
            </a:r>
            <a:endParaRPr lang="de-DE" sz="2000" dirty="0" smtClean="0"/>
          </a:p>
          <a:p>
            <a:r>
              <a:rPr lang="de-DE" sz="2000" dirty="0" smtClean="0"/>
              <a:t>EMI 9863 B/350		Hamamatsu 				R7400P, R9880U</a:t>
            </a:r>
          </a:p>
          <a:p>
            <a:r>
              <a:rPr lang="de-DE" sz="2000" dirty="0" smtClean="0"/>
              <a:t>308, 353 </a:t>
            </a:r>
            <a:r>
              <a:rPr lang="de-DE" sz="2000" dirty="0" err="1" smtClean="0"/>
              <a:t>nm</a:t>
            </a:r>
            <a:r>
              <a:rPr lang="de-DE" sz="2000" dirty="0" smtClean="0"/>
              <a:t>		308x2, 355x2,</a:t>
            </a:r>
          </a:p>
          <a:p>
            <a:r>
              <a:rPr lang="de-DE" sz="2000" dirty="0"/>
              <a:t>	</a:t>
            </a:r>
            <a:r>
              <a:rPr lang="de-DE" sz="2000" dirty="0" smtClean="0"/>
              <a:t>		332, 387 </a:t>
            </a:r>
            <a:r>
              <a:rPr lang="de-DE" sz="2000" dirty="0" err="1" smtClean="0"/>
              <a:t>nm</a:t>
            </a:r>
            <a:endParaRPr lang="de-DE" sz="2000" dirty="0" smtClean="0"/>
          </a:p>
          <a:p>
            <a:r>
              <a:rPr lang="de-DE" sz="2000" dirty="0"/>
              <a:t>	</a:t>
            </a:r>
            <a:r>
              <a:rPr lang="de-DE" sz="2000" dirty="0" smtClean="0"/>
              <a:t>		</a:t>
            </a:r>
          </a:p>
          <a:p>
            <a:r>
              <a:rPr lang="de-DE" sz="2000" dirty="0"/>
              <a:t>	</a:t>
            </a:r>
            <a:r>
              <a:rPr lang="de-DE" sz="2000" dirty="0" smtClean="0"/>
              <a:t>		</a:t>
            </a:r>
            <a:r>
              <a:rPr lang="de-DE" sz="2000" dirty="0" err="1" smtClean="0"/>
              <a:t>much</a:t>
            </a:r>
            <a:r>
              <a:rPr lang="de-DE" sz="2000" dirty="0" smtClean="0"/>
              <a:t> </a:t>
            </a:r>
            <a:r>
              <a:rPr lang="de-DE" sz="2000" dirty="0" err="1" smtClean="0"/>
              <a:t>better</a:t>
            </a:r>
            <a:r>
              <a:rPr lang="de-DE" sz="2000" dirty="0" smtClean="0"/>
              <a:t> </a:t>
            </a:r>
            <a:r>
              <a:rPr lang="de-DE" sz="2000" dirty="0" err="1" smtClean="0"/>
              <a:t>return</a:t>
            </a:r>
            <a:r>
              <a:rPr lang="de-DE" sz="2000" dirty="0" smtClean="0"/>
              <a:t>			</a:t>
            </a:r>
            <a:r>
              <a:rPr lang="de-DE" sz="2000" dirty="0" err="1" smtClean="0"/>
              <a:t>signals</a:t>
            </a:r>
            <a:endParaRPr lang="de-DE" sz="2000" dirty="0" smtClean="0"/>
          </a:p>
          <a:p>
            <a:r>
              <a:rPr lang="de-DE" sz="2000" dirty="0"/>
              <a:t>	</a:t>
            </a:r>
            <a:r>
              <a:rPr lang="de-DE" sz="2000" dirty="0" smtClean="0"/>
              <a:t>		</a:t>
            </a:r>
            <a:r>
              <a:rPr lang="de-DE" sz="2000" dirty="0" err="1" smtClean="0"/>
              <a:t>more</a:t>
            </a:r>
            <a:r>
              <a:rPr lang="de-DE" sz="2000" dirty="0" smtClean="0"/>
              <a:t> </a:t>
            </a:r>
            <a:r>
              <a:rPr lang="de-DE" sz="2000" dirty="0" err="1" smtClean="0"/>
              <a:t>complex</a:t>
            </a:r>
            <a:r>
              <a:rPr lang="de-DE" sz="2000" dirty="0" smtClean="0"/>
              <a:t>		</a:t>
            </a:r>
            <a:endParaRPr lang="en-US" sz="2000" dirty="0"/>
          </a:p>
        </p:txBody>
      </p:sp>
      <p:pic>
        <p:nvPicPr>
          <p:cNvPr id="130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538" y="3789040"/>
            <a:ext cx="3760233" cy="25102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4538" y="1106403"/>
            <a:ext cx="3801398" cy="25386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461999"/>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775" y="406400"/>
            <a:ext cx="7918450" cy="604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a:xfrm>
            <a:off x="395536" y="188640"/>
            <a:ext cx="7849369" cy="431800"/>
          </a:xfrm>
        </p:spPr>
        <p:txBody>
          <a:bodyPr/>
          <a:lstStyle/>
          <a:p>
            <a:pPr algn="r"/>
            <a:r>
              <a:rPr lang="de-DE" dirty="0" err="1"/>
              <a:t>n</a:t>
            </a:r>
            <a:r>
              <a:rPr lang="de-DE" dirty="0" err="1" smtClean="0"/>
              <a:t>ew</a:t>
            </a:r>
            <a:r>
              <a:rPr lang="de-DE" dirty="0" smtClean="0"/>
              <a:t> </a:t>
            </a:r>
            <a:r>
              <a:rPr lang="de-DE" dirty="0" err="1" smtClean="0"/>
              <a:t>lidar</a:t>
            </a:r>
            <a:r>
              <a:rPr lang="de-DE" dirty="0" smtClean="0"/>
              <a:t> – </a:t>
            </a:r>
            <a:r>
              <a:rPr lang="de-DE" dirty="0" err="1" smtClean="0"/>
              <a:t>old</a:t>
            </a:r>
            <a:r>
              <a:rPr lang="de-DE" dirty="0" smtClean="0"/>
              <a:t> </a:t>
            </a:r>
            <a:r>
              <a:rPr lang="de-DE" dirty="0" err="1" smtClean="0"/>
              <a:t>lidar</a:t>
            </a:r>
            <a:endParaRPr lang="en-US" dirty="0"/>
          </a:p>
        </p:txBody>
      </p:sp>
    </p:spTree>
    <p:extLst>
      <p:ext uri="{BB962C8B-B14F-4D97-AF65-F5344CB8AC3E}">
        <p14:creationId xmlns:p14="http://schemas.microsoft.com/office/powerpoint/2010/main" val="1141838851"/>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1" y="404664"/>
            <a:ext cx="7511873" cy="604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a:xfrm>
            <a:off x="107504" y="188640"/>
            <a:ext cx="7849369" cy="431800"/>
          </a:xfrm>
        </p:spPr>
        <p:txBody>
          <a:bodyPr/>
          <a:lstStyle/>
          <a:p>
            <a:pPr algn="r"/>
            <a:r>
              <a:rPr lang="de-DE" dirty="0" err="1"/>
              <a:t>n</a:t>
            </a:r>
            <a:r>
              <a:rPr lang="de-DE" dirty="0" err="1" smtClean="0"/>
              <a:t>ew</a:t>
            </a:r>
            <a:r>
              <a:rPr lang="de-DE" dirty="0" smtClean="0"/>
              <a:t> </a:t>
            </a:r>
            <a:r>
              <a:rPr lang="de-DE" dirty="0" err="1" smtClean="0"/>
              <a:t>lidar</a:t>
            </a:r>
            <a:r>
              <a:rPr lang="de-DE" dirty="0" smtClean="0"/>
              <a:t> – </a:t>
            </a:r>
            <a:r>
              <a:rPr lang="de-DE" dirty="0" err="1" smtClean="0"/>
              <a:t>old</a:t>
            </a:r>
            <a:r>
              <a:rPr lang="de-DE" dirty="0" smtClean="0"/>
              <a:t> </a:t>
            </a:r>
            <a:r>
              <a:rPr lang="de-DE" dirty="0" err="1" smtClean="0"/>
              <a:t>lidar</a:t>
            </a:r>
            <a:endParaRPr lang="en-US" dirty="0"/>
          </a:p>
        </p:txBody>
      </p:sp>
    </p:spTree>
    <p:extLst>
      <p:ext uri="{BB962C8B-B14F-4D97-AF65-F5344CB8AC3E}">
        <p14:creationId xmlns:p14="http://schemas.microsoft.com/office/powerpoint/2010/main" val="1627542740"/>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1" y="406400"/>
            <a:ext cx="7315200" cy="604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a:xfrm>
            <a:off x="-108520" y="190500"/>
            <a:ext cx="7849369" cy="431800"/>
          </a:xfrm>
        </p:spPr>
        <p:txBody>
          <a:bodyPr/>
          <a:lstStyle/>
          <a:p>
            <a:pPr algn="r"/>
            <a:r>
              <a:rPr lang="de-DE" dirty="0" err="1"/>
              <a:t>n</a:t>
            </a:r>
            <a:r>
              <a:rPr lang="de-DE" dirty="0" err="1" smtClean="0"/>
              <a:t>ew</a:t>
            </a:r>
            <a:r>
              <a:rPr lang="de-DE" dirty="0" smtClean="0"/>
              <a:t> </a:t>
            </a:r>
            <a:r>
              <a:rPr lang="de-DE" dirty="0" err="1" smtClean="0"/>
              <a:t>lidar</a:t>
            </a:r>
            <a:r>
              <a:rPr lang="de-DE" dirty="0" smtClean="0"/>
              <a:t> – </a:t>
            </a:r>
            <a:r>
              <a:rPr lang="de-DE" dirty="0" err="1" smtClean="0"/>
              <a:t>old</a:t>
            </a:r>
            <a:r>
              <a:rPr lang="de-DE" dirty="0" smtClean="0"/>
              <a:t> </a:t>
            </a:r>
            <a:r>
              <a:rPr lang="de-DE" dirty="0" err="1" smtClean="0"/>
              <a:t>lidar</a:t>
            </a:r>
            <a:endParaRPr lang="en-US" dirty="0"/>
          </a:p>
        </p:txBody>
      </p:sp>
    </p:spTree>
    <p:extLst>
      <p:ext uri="{BB962C8B-B14F-4D97-AF65-F5344CB8AC3E}">
        <p14:creationId xmlns:p14="http://schemas.microsoft.com/office/powerpoint/2010/main" val="8144174"/>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DWD_Design2013">
  <a:themeElements>
    <a:clrScheme name="">
      <a:dk1>
        <a:srgbClr val="000000"/>
      </a:dk1>
      <a:lt1>
        <a:srgbClr val="FFFFFF"/>
      </a:lt1>
      <a:dk2>
        <a:srgbClr val="2D4B9B"/>
      </a:dk2>
      <a:lt2>
        <a:srgbClr val="D2E1F5"/>
      </a:lt2>
      <a:accent1>
        <a:srgbClr val="96B9DC"/>
      </a:accent1>
      <a:accent2>
        <a:srgbClr val="E10019"/>
      </a:accent2>
      <a:accent3>
        <a:srgbClr val="FFFFFF"/>
      </a:accent3>
      <a:accent4>
        <a:srgbClr val="000000"/>
      </a:accent4>
      <a:accent5>
        <a:srgbClr val="C9D9EB"/>
      </a:accent5>
      <a:accent6>
        <a:srgbClr val="CC0016"/>
      </a:accent6>
      <a:hlink>
        <a:srgbClr val="2D4B9B"/>
      </a:hlink>
      <a:folHlink>
        <a:srgbClr val="96B9DC"/>
      </a:folHlink>
    </a:clrScheme>
    <a:fontScheme name="DWD Standard Master">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Arial" charset="0"/>
          </a:defRPr>
        </a:defPPr>
      </a:lstStyle>
    </a:lnDef>
  </a:objectDefaults>
  <a:extraClrSchemeLst>
    <a:extraClrScheme>
      <a:clrScheme name="DWD Standard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WD Standard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WD Standard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WD Standard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WD Standard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WD Standard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WD Standard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WD Standard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WD Standard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WD Standard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WD Standard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WD Standard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WD Standard Master 13">
        <a:dk1>
          <a:srgbClr val="000000"/>
        </a:dk1>
        <a:lt1>
          <a:srgbClr val="FFFFFF"/>
        </a:lt1>
        <a:dk2>
          <a:srgbClr val="000000"/>
        </a:dk2>
        <a:lt2>
          <a:srgbClr val="808080"/>
        </a:lt2>
        <a:accent1>
          <a:srgbClr val="1017A8"/>
        </a:accent1>
        <a:accent2>
          <a:srgbClr val="333399"/>
        </a:accent2>
        <a:accent3>
          <a:srgbClr val="FFFFFF"/>
        </a:accent3>
        <a:accent4>
          <a:srgbClr val="000000"/>
        </a:accent4>
        <a:accent5>
          <a:srgbClr val="AAABD1"/>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WD Standard Master 14">
        <a:dk1>
          <a:srgbClr val="000000"/>
        </a:dk1>
        <a:lt1>
          <a:srgbClr val="FFFFFF"/>
        </a:lt1>
        <a:dk2>
          <a:srgbClr val="000000"/>
        </a:dk2>
        <a:lt2>
          <a:srgbClr val="808080"/>
        </a:lt2>
        <a:accent1>
          <a:srgbClr val="1017A8"/>
        </a:accent1>
        <a:accent2>
          <a:srgbClr val="575DC2"/>
        </a:accent2>
        <a:accent3>
          <a:srgbClr val="FFFFFF"/>
        </a:accent3>
        <a:accent4>
          <a:srgbClr val="000000"/>
        </a:accent4>
        <a:accent5>
          <a:srgbClr val="AAABD1"/>
        </a:accent5>
        <a:accent6>
          <a:srgbClr val="4E53B0"/>
        </a:accent6>
        <a:hlink>
          <a:srgbClr val="9FA3DC"/>
        </a:hlink>
        <a:folHlink>
          <a:srgbClr val="DBDDF2"/>
        </a:folHlink>
      </a:clrScheme>
      <a:clrMap bg1="lt1" tx1="dk1" bg2="lt2" tx2="dk2" accent1="accent1" accent2="accent2" accent3="accent3" accent4="accent4" accent5="accent5" accent6="accent6" hlink="hlink" folHlink="folHlink"/>
    </a:extraClrScheme>
    <a:extraClrScheme>
      <a:clrScheme name="DWD Standard Master 15">
        <a:dk1>
          <a:srgbClr val="000000"/>
        </a:dk1>
        <a:lt1>
          <a:srgbClr val="FFFFFF"/>
        </a:lt1>
        <a:dk2>
          <a:srgbClr val="000000"/>
        </a:dk2>
        <a:lt2>
          <a:srgbClr val="808080"/>
        </a:lt2>
        <a:accent1>
          <a:srgbClr val="2D4B9B"/>
        </a:accent1>
        <a:accent2>
          <a:srgbClr val="6278B4"/>
        </a:accent2>
        <a:accent3>
          <a:srgbClr val="FFFFFF"/>
        </a:accent3>
        <a:accent4>
          <a:srgbClr val="000000"/>
        </a:accent4>
        <a:accent5>
          <a:srgbClr val="ADB1CB"/>
        </a:accent5>
        <a:accent6>
          <a:srgbClr val="586CA3"/>
        </a:accent6>
        <a:hlink>
          <a:srgbClr val="96A5CD"/>
        </a:hlink>
        <a:folHlink>
          <a:srgbClr val="CBD3E6"/>
        </a:folHlink>
      </a:clrScheme>
      <a:clrMap bg1="lt1" tx1="dk1" bg2="lt2" tx2="dk2" accent1="accent1" accent2="accent2" accent3="accent3" accent4="accent4" accent5="accent5" accent6="accent6" hlink="hlink" folHlink="folHlink"/>
    </a:extraClrScheme>
    <a:extraClrScheme>
      <a:clrScheme name="DWD Standard Master 16">
        <a:dk1>
          <a:srgbClr val="000000"/>
        </a:dk1>
        <a:lt1>
          <a:srgbClr val="FFFFFF"/>
        </a:lt1>
        <a:dk2>
          <a:srgbClr val="000000"/>
        </a:dk2>
        <a:lt2>
          <a:srgbClr val="808080"/>
        </a:lt2>
        <a:accent1>
          <a:srgbClr val="2D4B9B"/>
        </a:accent1>
        <a:accent2>
          <a:srgbClr val="96B9DC"/>
        </a:accent2>
        <a:accent3>
          <a:srgbClr val="FFFFFF"/>
        </a:accent3>
        <a:accent4>
          <a:srgbClr val="000000"/>
        </a:accent4>
        <a:accent5>
          <a:srgbClr val="ADB1CB"/>
        </a:accent5>
        <a:accent6>
          <a:srgbClr val="87A7C7"/>
        </a:accent6>
        <a:hlink>
          <a:srgbClr val="D2E1F5"/>
        </a:hlink>
        <a:folHlink>
          <a:srgbClr val="E1001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DWD_Design2013</Template>
  <TotalTime>0</TotalTime>
  <Words>698</Words>
  <Application>Microsoft Office PowerPoint</Application>
  <PresentationFormat>Bildschirmpräsentation (4:3)</PresentationFormat>
  <Paragraphs>139</Paragraphs>
  <Slides>26</Slides>
  <Notes>3</Notes>
  <HiddenSlides>0</HiddenSlides>
  <MMClips>0</MMClips>
  <ScaleCrop>false</ScaleCrop>
  <HeadingPairs>
    <vt:vector size="4" baseType="variant">
      <vt:variant>
        <vt:lpstr>Design</vt:lpstr>
      </vt:variant>
      <vt:variant>
        <vt:i4>1</vt:i4>
      </vt:variant>
      <vt:variant>
        <vt:lpstr>Folientitel</vt:lpstr>
      </vt:variant>
      <vt:variant>
        <vt:i4>26</vt:i4>
      </vt:variant>
    </vt:vector>
  </HeadingPairs>
  <TitlesOfParts>
    <vt:vector size="27" baseType="lpstr">
      <vt:lpstr>DWD_Design2013</vt:lpstr>
      <vt:lpstr>PowerPoint-Präsentation</vt:lpstr>
      <vt:lpstr>activities</vt:lpstr>
      <vt:lpstr>profiles per year</vt:lpstr>
      <vt:lpstr>PowerPoint-Präsentation</vt:lpstr>
      <vt:lpstr>PowerPoint-Präsentation</vt:lpstr>
      <vt:lpstr>new lidar</vt:lpstr>
      <vt:lpstr>new lidar – old lidar</vt:lpstr>
      <vt:lpstr>new lidar – old lidar</vt:lpstr>
      <vt:lpstr>new lidar – old lidar</vt:lpstr>
      <vt:lpstr>new lidar – old lidar</vt:lpstr>
      <vt:lpstr>CAMS rapid data provision</vt:lpstr>
      <vt:lpstr>CAMS rapid data provision</vt:lpstr>
      <vt:lpstr>CAMS rapid data provision</vt:lpstr>
      <vt:lpstr>AC-SAF Ozone Profile Validation</vt:lpstr>
      <vt:lpstr>AC-SAF Ozone Profile Validation</vt:lpstr>
      <vt:lpstr>AC-SAF Ozone Profile Validation</vt:lpstr>
      <vt:lpstr>AC-SAF Ozone Profile Validation</vt:lpstr>
      <vt:lpstr>AC-SAF Ozone Profile Validation</vt:lpstr>
      <vt:lpstr>AC-SAF Ozone Profile Validation</vt:lpstr>
      <vt:lpstr>AC-SAF Ozone Profile Validation</vt:lpstr>
      <vt:lpstr>Aerosol Lidar @ Hpberg</vt:lpstr>
      <vt:lpstr>new lidar</vt:lpstr>
      <vt:lpstr>new lidar</vt:lpstr>
      <vt:lpstr>new lidar</vt:lpstr>
      <vt:lpstr>new lidar – return signals</vt:lpstr>
      <vt:lpstr>new lidar – return signals</vt:lpstr>
    </vt:vector>
  </TitlesOfParts>
  <Company>Deutscher Wetterdienst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Steinbrecht Wolfgang</dc:creator>
  <cp:lastModifiedBy>Steinbrecht Wolfgang</cp:lastModifiedBy>
  <cp:revision>123</cp:revision>
  <dcterms:created xsi:type="dcterms:W3CDTF">2016-04-04T09:36:55Z</dcterms:created>
  <dcterms:modified xsi:type="dcterms:W3CDTF">2018-04-27T12:14:22Z</dcterms:modified>
</cp:coreProperties>
</file>